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omments/comment1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88" r:id="rId2"/>
    <p:sldId id="256" r:id="rId3"/>
    <p:sldId id="267" r:id="rId4"/>
    <p:sldId id="332" r:id="rId5"/>
    <p:sldId id="348" r:id="rId6"/>
    <p:sldId id="343" r:id="rId7"/>
    <p:sldId id="344" r:id="rId8"/>
    <p:sldId id="342" r:id="rId9"/>
    <p:sldId id="314" r:id="rId10"/>
    <p:sldId id="338" r:id="rId11"/>
    <p:sldId id="337" r:id="rId12"/>
    <p:sldId id="339" r:id="rId13"/>
    <p:sldId id="312" r:id="rId14"/>
    <p:sldId id="340" r:id="rId15"/>
    <p:sldId id="341" r:id="rId16"/>
    <p:sldId id="304" r:id="rId17"/>
    <p:sldId id="349" r:id="rId18"/>
    <p:sldId id="311" r:id="rId19"/>
    <p:sldId id="333" r:id="rId20"/>
    <p:sldId id="347" r:id="rId21"/>
    <p:sldId id="305" r:id="rId22"/>
    <p:sldId id="306" r:id="rId23"/>
    <p:sldId id="307" r:id="rId24"/>
    <p:sldId id="308" r:id="rId25"/>
    <p:sldId id="309" r:id="rId26"/>
    <p:sldId id="310" r:id="rId27"/>
    <p:sldId id="315" r:id="rId28"/>
    <p:sldId id="301" r:id="rId29"/>
    <p:sldId id="302" r:id="rId30"/>
    <p:sldId id="350" r:id="rId31"/>
    <p:sldId id="316" r:id="rId32"/>
    <p:sldId id="317" r:id="rId33"/>
    <p:sldId id="318" r:id="rId34"/>
    <p:sldId id="320" r:id="rId35"/>
    <p:sldId id="323" r:id="rId36"/>
    <p:sldId id="322" r:id="rId37"/>
    <p:sldId id="325" r:id="rId38"/>
    <p:sldId id="326" r:id="rId39"/>
    <p:sldId id="328" r:id="rId40"/>
    <p:sldId id="331" r:id="rId41"/>
    <p:sldId id="329" r:id="rId42"/>
    <p:sldId id="330" r:id="rId43"/>
    <p:sldId id="345" r:id="rId44"/>
    <p:sldId id="334" r:id="rId45"/>
    <p:sldId id="356" r:id="rId46"/>
    <p:sldId id="335" r:id="rId47"/>
    <p:sldId id="346" r:id="rId48"/>
    <p:sldId id="336" r:id="rId49"/>
    <p:sldId id="354" r:id="rId50"/>
    <p:sldId id="355" r:id="rId51"/>
    <p:sldId id="264" r:id="rId52"/>
    <p:sldId id="351" r:id="rId53"/>
    <p:sldId id="352" r:id="rId54"/>
    <p:sldId id="353" r:id="rId5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परिचय खण्ड" id="{34CD01D7-96F3-4C68-9E53-77631202710E}">
          <p14:sldIdLst>
            <p14:sldId id="288"/>
            <p14:sldId id="256"/>
            <p14:sldId id="267"/>
            <p14:sldId id="332"/>
            <p14:sldId id="348"/>
            <p14:sldId id="343"/>
            <p14:sldId id="344"/>
            <p14:sldId id="342"/>
          </p14:sldIdLst>
        </p14:section>
        <p14:section name="प्राविधिक शाखा" id="{0B1F6205-8017-478E-903B-FECD4DA00DB6}">
          <p14:sldIdLst>
            <p14:sldId id="314"/>
            <p14:sldId id="338"/>
            <p14:sldId id="337"/>
            <p14:sldId id="339"/>
          </p14:sldIdLst>
        </p14:section>
        <p14:section name="विपद व्यवसुथापन" id="{A6C2BBF5-088C-4067-BAEE-CB38BC0421AE}">
          <p14:sldIdLst>
            <p14:sldId id="312"/>
            <p14:sldId id="340"/>
            <p14:sldId id="341"/>
            <p14:sldId id="304"/>
          </p14:sldIdLst>
        </p14:section>
        <p14:section name="पंजिकरण" id="{535614AF-9EEE-4A18-93A9-75E41B3D1ED4}">
          <p14:sldIdLst>
            <p14:sldId id="349"/>
            <p14:sldId id="311"/>
            <p14:sldId id="333"/>
          </p14:sldIdLst>
        </p14:section>
        <p14:section name="प्रशासन" id="{9CC3938C-A87F-4638-A9FC-8F6391313632}">
          <p14:sldIdLst>
            <p14:sldId id="347"/>
            <p14:sldId id="305"/>
            <p14:sldId id="306"/>
            <p14:sldId id="307"/>
            <p14:sldId id="308"/>
            <p14:sldId id="309"/>
            <p14:sldId id="310"/>
          </p14:sldIdLst>
        </p14:section>
        <p14:section name="योजना शाखा" id="{66A7CD1E-E5CF-4637-BF16-716C88A9971E}">
          <p14:sldIdLst>
            <p14:sldId id="315"/>
            <p14:sldId id="301"/>
            <p14:sldId id="302"/>
          </p14:sldIdLst>
        </p14:section>
        <p14:section name="कृषि एकाई" id="{C82D3714-3C78-4DD5-A38B-45E92E6185E2}">
          <p14:sldIdLst>
            <p14:sldId id="350"/>
            <p14:sldId id="316"/>
            <p14:sldId id="317"/>
          </p14:sldIdLst>
        </p14:section>
        <p14:section name="पशु" id="{8BA17242-9566-429C-85EB-EB7473002F90}">
          <p14:sldIdLst>
            <p14:sldId id="318"/>
            <p14:sldId id="320"/>
          </p14:sldIdLst>
        </p14:section>
        <p14:section name="शिक्षा" id="{E0F7995F-9A56-4521-9BA5-AC7594E70AB8}">
          <p14:sldIdLst>
            <p14:sldId id="323"/>
            <p14:sldId id="322"/>
            <p14:sldId id="325"/>
            <p14:sldId id="326"/>
            <p14:sldId id="328"/>
          </p14:sldIdLst>
        </p14:section>
        <p14:section name="स्वास्थ्य" id="{08199871-3E4C-4CC9-B102-33EFFE0186BB}">
          <p14:sldIdLst>
            <p14:sldId id="331"/>
            <p14:sldId id="329"/>
            <p14:sldId id="330"/>
          </p14:sldIdLst>
        </p14:section>
        <p14:section name="पोषण कार्यक्रम" id="{988EC453-43C6-40F9-A28E-381A1696A3B6}">
          <p14:sldIdLst>
            <p14:sldId id="345"/>
            <p14:sldId id="334"/>
            <p14:sldId id="356"/>
            <p14:sldId id="335"/>
          </p14:sldIdLst>
        </p14:section>
        <p14:section name="लघु उद्यम" id="{99BBCBDF-C26D-4428-AE66-42E783CAF471}">
          <p14:sldIdLst>
            <p14:sldId id="346"/>
            <p14:sldId id="336"/>
          </p14:sldIdLst>
        </p14:section>
        <p14:section name="समस्याको लागि गरिएका प्रयास" id="{8E2C1751-BF8E-4A6C-9B45-1C7E0833C5B8}">
          <p14:sldIdLst>
            <p14:sldId id="354"/>
            <p14:sldId id="355"/>
            <p14:sldId id="264"/>
            <p14:sldId id="351"/>
            <p14:sldId id="352"/>
            <p14:sldId id="3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nesh" initials="D" lastIdx="1" clrIdx="0">
    <p:extLst>
      <p:ext uri="{19B8F6BF-5375-455C-9EA6-DF929625EA0E}">
        <p15:presenceInfo xmlns:p15="http://schemas.microsoft.com/office/powerpoint/2012/main" userId="dc1ea4b03778714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86" autoAdjust="0"/>
    <p:restoredTop sz="93969" autoAdjust="0"/>
  </p:normalViewPr>
  <p:slideViewPr>
    <p:cSldViewPr>
      <p:cViewPr varScale="1">
        <p:scale>
          <a:sx n="72" d="100"/>
          <a:sy n="72" d="100"/>
        </p:scale>
        <p:origin x="44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88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2360;&#2366;&#2352;&#2381;&#2357;&#2332;&#2344;&#2367;&#2325;%20&#2360;&#2369;&#2344;&#2369;&#2357;&#2366;&#2311;&#2325;&#2379;%20&#2354;&#2366;&#2327;&#2367;%20&#2340;&#2351;&#2366;&#2352;&#2368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</a:t>
            </a:r>
            <a:r>
              <a:rPr lang="ne-NP" sz="3200">
                <a:latin typeface="Kokila" panose="020B0604020202020204" pitchFamily="34" charset="0"/>
                <a:cs typeface="Kokila" panose="020B0604020202020204" pitchFamily="34" charset="0"/>
              </a:rPr>
              <a:t>बैशाख</a:t>
            </a:r>
            <a:r>
              <a:rPr lang="ne-NP" sz="3200" baseline="0">
                <a:latin typeface="Kokila" panose="020B0604020202020204" pitchFamily="34" charset="0"/>
                <a:cs typeface="Kokila" panose="020B0604020202020204" pitchFamily="34" charset="0"/>
              </a:rPr>
              <a:t>देखि हालसम्मको डाटा</a:t>
            </a:r>
            <a:endParaRPr lang="ne-NP" baseline="0">
              <a:latin typeface="Kokila" panose="020B0604020202020204" pitchFamily="34" charset="0"/>
              <a:cs typeface="Kokila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413732137649464E-2"/>
          <c:y val="6.8264917935321107E-2"/>
          <c:w val="0.95285478638086907"/>
          <c:h val="0.779452274920775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पोजेटिभ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SIT" panose="040B0500000000000000" pitchFamily="8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वडा नं १</c:v>
                </c:pt>
                <c:pt idx="1">
                  <c:v>वडा न २</c:v>
                </c:pt>
                <c:pt idx="2">
                  <c:v>वडा नं ३</c:v>
                </c:pt>
                <c:pt idx="3">
                  <c:v>वडा नं. ४</c:v>
                </c:pt>
                <c:pt idx="4">
                  <c:v>वडा नं. ५</c:v>
                </c:pt>
                <c:pt idx="5">
                  <c:v>वडा नं. ६</c:v>
                </c:pt>
                <c:pt idx="6">
                  <c:v>वडा नं ७</c:v>
                </c:pt>
                <c:pt idx="7">
                  <c:v>वडा नं. ८</c:v>
                </c:pt>
                <c:pt idx="8">
                  <c:v>जम्मा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</c:v>
                </c:pt>
                <c:pt idx="1">
                  <c:v>6</c:v>
                </c:pt>
                <c:pt idx="2">
                  <c:v>17</c:v>
                </c:pt>
                <c:pt idx="3">
                  <c:v>7</c:v>
                </c:pt>
                <c:pt idx="4">
                  <c:v>39</c:v>
                </c:pt>
                <c:pt idx="5">
                  <c:v>18</c:v>
                </c:pt>
                <c:pt idx="6">
                  <c:v>13</c:v>
                </c:pt>
                <c:pt idx="7">
                  <c:v>4</c:v>
                </c:pt>
                <c:pt idx="8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45-4864-9B64-FDADE49DF6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नेगेटिभ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SIT" panose="040B0500000000000000" pitchFamily="8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वडा नं १</c:v>
                </c:pt>
                <c:pt idx="1">
                  <c:v>वडा न २</c:v>
                </c:pt>
                <c:pt idx="2">
                  <c:v>वडा नं ३</c:v>
                </c:pt>
                <c:pt idx="3">
                  <c:v>वडा नं. ४</c:v>
                </c:pt>
                <c:pt idx="4">
                  <c:v>वडा नं. ५</c:v>
                </c:pt>
                <c:pt idx="5">
                  <c:v>वडा नं. ६</c:v>
                </c:pt>
                <c:pt idx="6">
                  <c:v>वडा नं ७</c:v>
                </c:pt>
                <c:pt idx="7">
                  <c:v>वडा नं. ८</c:v>
                </c:pt>
                <c:pt idx="8">
                  <c:v>जम्मा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</c:v>
                </c:pt>
                <c:pt idx="1">
                  <c:v>4</c:v>
                </c:pt>
                <c:pt idx="2">
                  <c:v>14</c:v>
                </c:pt>
                <c:pt idx="3">
                  <c:v>13</c:v>
                </c:pt>
                <c:pt idx="4">
                  <c:v>28</c:v>
                </c:pt>
                <c:pt idx="5">
                  <c:v>11</c:v>
                </c:pt>
                <c:pt idx="6">
                  <c:v>8</c:v>
                </c:pt>
                <c:pt idx="7">
                  <c:v>6</c:v>
                </c:pt>
                <c:pt idx="8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45-4864-9B64-FDADE49DF6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मृत्यु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SIT" panose="040B0500000000000000" pitchFamily="8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Sheet1!$A$2:$A$10</c:f>
              <c:strCache>
                <c:ptCount val="9"/>
                <c:pt idx="0">
                  <c:v>वडा नं १</c:v>
                </c:pt>
                <c:pt idx="1">
                  <c:v>वडा न २</c:v>
                </c:pt>
                <c:pt idx="2">
                  <c:v>वडा नं ३</c:v>
                </c:pt>
                <c:pt idx="3">
                  <c:v>वडा नं. ४</c:v>
                </c:pt>
                <c:pt idx="4">
                  <c:v>वडा नं. ५</c:v>
                </c:pt>
                <c:pt idx="5">
                  <c:v>वडा नं. ६</c:v>
                </c:pt>
                <c:pt idx="6">
                  <c:v>वडा नं ७</c:v>
                </c:pt>
                <c:pt idx="7">
                  <c:v>वडा नं. ८</c:v>
                </c:pt>
                <c:pt idx="8">
                  <c:v>जम्मा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  <c:pt idx="7">
                  <c:v>0</c:v>
                </c:pt>
                <c:pt idx="8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45-4864-9B64-FDADE49DF6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6532240"/>
        <c:axId val="1916534736"/>
      </c:barChart>
      <c:catAx>
        <c:axId val="191653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6534736"/>
        <c:crosses val="autoZero"/>
        <c:auto val="1"/>
        <c:lblAlgn val="ctr"/>
        <c:lblOffset val="100"/>
        <c:noMultiLvlLbl val="0"/>
      </c:catAx>
      <c:valAx>
        <c:axId val="191653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6532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defRPr>
            </a:pPr>
            <a:r>
              <a:rPr lang="ne-NP" sz="2800">
                <a:latin typeface="Kokila" panose="020B0604020202020204" pitchFamily="34" charset="0"/>
                <a:cs typeface="Kokila" panose="020B0604020202020204" pitchFamily="34" charset="0"/>
              </a:rPr>
              <a:t>जम्मा</a:t>
            </a:r>
            <a:r>
              <a:rPr lang="ne-NP" sz="2800" baseline="0">
                <a:latin typeface="Kokila" panose="020B0604020202020204" pitchFamily="34" charset="0"/>
                <a:cs typeface="Kokila" panose="020B0604020202020204" pitchFamily="34" charset="0"/>
              </a:rPr>
              <a:t> संख्या -१७९४</a:t>
            </a:r>
            <a:endParaRPr lang="ne-NP" sz="2800">
              <a:latin typeface="Kokila" panose="020B0604020202020204" pitchFamily="34" charset="0"/>
              <a:cs typeface="Kokila" panose="020B0604020202020204" pitchFamily="34" charset="0"/>
            </a:endParaRPr>
          </a:p>
        </c:rich>
      </c:tx>
      <c:layout>
        <c:manualLayout>
          <c:xMode val="edge"/>
          <c:yMode val="edge"/>
          <c:x val="0.75597222222222216"/>
          <c:y val="0.740792622476144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संख्या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A90-48AF-A2BB-A8D1677146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A90-48AF-A2BB-A8D1677146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A90-48AF-A2BB-A8D16771461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A90-48AF-A2BB-A8D16771461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240-4FAD-ADEB-48A91FAFB95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A90-48AF-A2BB-A8D167714619}"/>
              </c:ext>
            </c:extLst>
          </c:dPt>
          <c:dLbls>
            <c:dLbl>
              <c:idx val="4"/>
              <c:layout>
                <c:manualLayout>
                  <c:x val="1.1574074074074073E-2"/>
                  <c:y val="-3.64784245916283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40-4FAD-ADEB-48A91FAFB959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Kokila" panose="020B0604020202020204" pitchFamily="34" charset="0"/>
                    <a:ea typeface="+mn-ea"/>
                    <a:cs typeface="Kokila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Sheet1!$A$2:$A$7</c:f>
              <c:strCache>
                <c:ptCount val="5"/>
                <c:pt idx="0">
                  <c:v>जन्म</c:v>
                </c:pt>
                <c:pt idx="1">
                  <c:v>मृत्यु</c:v>
                </c:pt>
                <c:pt idx="2">
                  <c:v>सम्वन्ध विच्छेद</c:v>
                </c:pt>
                <c:pt idx="3">
                  <c:v>विवाह दर्ता</c:v>
                </c:pt>
                <c:pt idx="4">
                  <c:v>बसाईसराइ दर्ता</c:v>
                </c:pt>
              </c:strCache>
            </c:strRef>
          </c:cat>
          <c:val>
            <c:numRef>
              <c:f>Sheet1!$B$2:$B$7</c:f>
              <c:numCache>
                <c:formatCode>[$-4000439]0</c:formatCode>
                <c:ptCount val="6"/>
                <c:pt idx="0">
                  <c:v>1143</c:v>
                </c:pt>
                <c:pt idx="1">
                  <c:v>217</c:v>
                </c:pt>
                <c:pt idx="2">
                  <c:v>2</c:v>
                </c:pt>
                <c:pt idx="3">
                  <c:v>267</c:v>
                </c:pt>
                <c:pt idx="4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40-4FAD-ADEB-48A91FAFB9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e-NP" sz="2000"/>
              <a:t>कर्मचारीहरुको</a:t>
            </a:r>
            <a:r>
              <a:rPr lang="ne-NP" sz="2000" baseline="0"/>
              <a:t> संख्यात्मक विवरण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संख्या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A6-44C4-90B3-E3B5AF411B0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A6-44C4-90B3-E3B5AF411B0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7A6-44C4-90B3-E3B5AF411B0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7A6-44C4-90B3-E3B5AF411B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SIT" panose="040B0500000000000000" pitchFamily="8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स्थायी कर्मचारी</c:v>
                </c:pt>
                <c:pt idx="1">
                  <c:v>करारका कर्मचारी</c:v>
                </c:pt>
                <c:pt idx="2">
                  <c:v>जम्मा कर्मचारी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61</c:v>
                </c:pt>
                <c:pt idx="2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73-43F6-8582-C07411CB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e-NP" sz="2000"/>
              <a:t>जम्मा</a:t>
            </a:r>
            <a:r>
              <a:rPr lang="ne-NP" sz="2000" baseline="0"/>
              <a:t> संख्या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संख्या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A3-4A9C-ACBE-AEE21C5FF5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A3-4A9C-ACBE-AEE21C5FF5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A3-4A9C-ACBE-AEE21C5FF5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A3-4A9C-ACBE-AEE21C5FF5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SIT" panose="040B0500000000000000" pitchFamily="82" charset="0"/>
                    <a:ea typeface="+mn-ea"/>
                    <a:cs typeface="Kalimati" panose="00000400000000000000" pitchFamily="2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जम्मा दर्ता</c:v>
                </c:pt>
                <c:pt idx="1">
                  <c:v>यस आ.व.मा  दर्ता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73-43F6-8582-C07411CB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e-NP" sz="2000"/>
              <a:t>जम्मा</a:t>
            </a:r>
            <a:r>
              <a:rPr lang="ne-NP" sz="2000" baseline="0"/>
              <a:t> संख्या</a:t>
            </a:r>
          </a:p>
        </c:rich>
      </c:tx>
      <c:layout>
        <c:manualLayout>
          <c:xMode val="edge"/>
          <c:yMode val="edge"/>
          <c:x val="6.1067366579171291E-5"/>
          <c:y val="1.86752278616753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संख्या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A3-4A9C-ACBE-AEE21C5FF5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A3-4A9C-ACBE-AEE21C5FF5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A3-4A9C-ACBE-AEE21C5FF5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A3-4A9C-ACBE-AEE21C5FF5DF}"/>
              </c:ext>
            </c:extLst>
          </c:dPt>
          <c:dLbls>
            <c:dLbl>
              <c:idx val="0"/>
              <c:layout>
                <c:manualLayout>
                  <c:x val="0.19448311461067366"/>
                  <c:y val="5.8360087067735561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A3-4A9C-ACBE-AEE21C5FF5DF}"/>
                </c:ext>
              </c:extLst>
            </c:dLbl>
            <c:dLbl>
              <c:idx val="1"/>
              <c:layout>
                <c:manualLayout>
                  <c:x val="-2.6251093613298339E-2"/>
                  <c:y val="0.10211213886134783"/>
                </c:manualLayout>
              </c:layout>
              <c:dLblPos val="bestFit"/>
              <c:showLegendKey val="1"/>
              <c:showVal val="0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A3-4A9C-ACBE-AEE21C5FF5DF}"/>
                </c:ext>
              </c:extLst>
            </c:dLbl>
            <c:dLbl>
              <c:idx val="2"/>
              <c:layout>
                <c:manualLayout>
                  <c:x val="-1.4274365704286964E-2"/>
                  <c:y val="-0.116941850560679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A3-4A9C-ACBE-AEE21C5FF5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kila" panose="020B0604020202020204" pitchFamily="34" charset="0"/>
                    <a:ea typeface="+mn-ea"/>
                    <a:cs typeface="Kalimati" panose="00000400000000000000" pitchFamily="2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यस आ.व.मा वितरण</c:v>
                </c:pt>
                <c:pt idx="1">
                  <c:v>अघिल्लो आ.व.मा वितरण</c:v>
                </c:pt>
                <c:pt idx="2">
                  <c:v>जम्मा वितरण संख्या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</c:v>
                </c:pt>
                <c:pt idx="1">
                  <c:v>293</c:v>
                </c:pt>
                <c:pt idx="2">
                  <c:v>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73-43F6-8582-C07411CB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e-NP" sz="2000"/>
              <a:t>जम्मा</a:t>
            </a:r>
            <a:r>
              <a:rPr lang="ne-NP" sz="2000" baseline="0"/>
              <a:t> संख्या</a:t>
            </a:r>
          </a:p>
        </c:rich>
      </c:tx>
      <c:layout>
        <c:manualLayout>
          <c:xMode val="edge"/>
          <c:yMode val="edge"/>
          <c:x val="6.1067366579171291E-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संख्या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A3-4A9C-ACBE-AEE21C5FF5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A3-4A9C-ACBE-AEE21C5FF5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A3-4A9C-ACBE-AEE21C5FF5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A3-4A9C-ACBE-AEE21C5FF5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SIT" panose="040B0500000000000000" pitchFamily="82" charset="0"/>
                    <a:ea typeface="+mn-ea"/>
                    <a:cs typeface="Kalimati" panose="00000400000000000000" pitchFamily="2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यस आ.व.मा वितरण</c:v>
                </c:pt>
                <c:pt idx="1">
                  <c:v>अघिल्लो आ.व.मा वितरण</c:v>
                </c:pt>
                <c:pt idx="2">
                  <c:v>जम्मा वितरण संख्या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</c:v>
                </c:pt>
                <c:pt idx="1">
                  <c:v>322</c:v>
                </c:pt>
                <c:pt idx="2">
                  <c:v>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73-43F6-8582-C07411CB32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EFE-489D-9308-B0D41F8B5AF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EFE-489D-9308-B0D41F8B5AF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EFE-489D-9308-B0D41F8B5AF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EFE-489D-9308-B0D41F8B5AF2}"/>
              </c:ext>
            </c:extLst>
          </c:dPt>
          <c:cat>
            <c:strRef>
              <c:f>Sheet1!$A$2:$A$5</c:f>
              <c:strCache>
                <c:ptCount val="3"/>
                <c:pt idx="0">
                  <c:v>यस आ.व.मा वितरण</c:v>
                </c:pt>
                <c:pt idx="1">
                  <c:v>अघिल्लो आ.व.मा वितरण</c:v>
                </c:pt>
                <c:pt idx="2">
                  <c:v>जम्मा वितरण संख्या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9-7541-4ED4-A1C8-D11A30CE1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e-NP" sz="3200"/>
              <a:t>जम्मा</a:t>
            </a:r>
            <a:r>
              <a:rPr lang="ne-NP" sz="3200" baseline="0"/>
              <a:t> संख्या</a:t>
            </a:r>
          </a:p>
        </c:rich>
      </c:tx>
      <c:layout>
        <c:manualLayout>
          <c:xMode val="edge"/>
          <c:yMode val="edge"/>
          <c:x val="0.83894995625546787"/>
          <c:y val="3.26816487579319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संख्या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A3-4A9C-ACBE-AEE21C5FF5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A3-4A9C-ACBE-AEE21C5FF5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A3-4A9C-ACBE-AEE21C5FF5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A3-4A9C-ACBE-AEE21C5FF5DF}"/>
              </c:ext>
            </c:extLst>
          </c:dPt>
          <c:dLbls>
            <c:dLbl>
              <c:idx val="0"/>
              <c:layout>
                <c:manualLayout>
                  <c:x val="-2.9575649260947641E-2"/>
                  <c:y val="1.21952755905511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SIT" panose="040B0500000000000000" pitchFamily="82" charset="0"/>
                      <a:ea typeface="+mn-ea"/>
                      <a:cs typeface="Kalimati" panose="00000400000000000000" pitchFamily="2"/>
                    </a:defRPr>
                  </a:pPr>
                  <a:endParaRPr lang="en-US"/>
                </a:p>
              </c:txPr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256578947368421"/>
                      <c:h val="0.161666666666666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AA3-4A9C-ACBE-AEE21C5FF5DF}"/>
                </c:ext>
              </c:extLst>
            </c:dLbl>
            <c:dLbl>
              <c:idx val="1"/>
              <c:layout>
                <c:manualLayout>
                  <c:x val="-1.3252866418021579E-4"/>
                  <c:y val="0.11140034995625547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A3-4A9C-ACBE-AEE21C5FF5DF}"/>
                </c:ext>
              </c:extLst>
            </c:dLbl>
            <c:dLbl>
              <c:idx val="3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A3-4A9C-ACBE-AEE21C5FF5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SIT" panose="040B0500000000000000" pitchFamily="82" charset="0"/>
                    <a:ea typeface="+mn-ea"/>
                    <a:cs typeface="Kalimati" panose="00000400000000000000" pitchFamily="2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यस आ.व.मा दर्ता</c:v>
                </c:pt>
                <c:pt idx="1">
                  <c:v>यस आ.व.मा नविकरण</c:v>
                </c:pt>
                <c:pt idx="2">
                  <c:v>गत आ.व.सम्म दर्ता</c:v>
                </c:pt>
                <c:pt idx="3">
                  <c:v>जम्मा दर्ता भएका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10</c:v>
                </c:pt>
                <c:pt idx="2">
                  <c:v>28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73-43F6-8582-C07411CB32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B1B-441A-902C-3AD35545A7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B1B-441A-902C-3AD35545A73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B1B-441A-902C-3AD35545A73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B1B-441A-902C-3AD35545A739}"/>
              </c:ext>
            </c:extLst>
          </c:dPt>
          <c:cat>
            <c:strRef>
              <c:f>Sheet1!$A$2:$A$5</c:f>
              <c:strCache>
                <c:ptCount val="4"/>
                <c:pt idx="0">
                  <c:v>यस आ.व.मा दर्ता</c:v>
                </c:pt>
                <c:pt idx="1">
                  <c:v>यस आ.व.मा नविकरण</c:v>
                </c:pt>
                <c:pt idx="2">
                  <c:v>गत आ.व.सम्म दर्ता</c:v>
                </c:pt>
                <c:pt idx="3">
                  <c:v>जम्मा दर्ता भएका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9-7541-4ED4-A1C8-D11A30CE1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265966754155733"/>
          <c:y val="0"/>
          <c:w val="0.35356964129483814"/>
          <c:h val="0.7428367818170923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संख्या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A3-4A9C-ACBE-AEE21C5FF5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A3-4A9C-ACBE-AEE21C5FF5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A3-4A9C-ACBE-AEE21C5FF5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A3-4A9C-ACBE-AEE21C5FF5D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040-48A1-B97A-F7D576A8AB4F}"/>
              </c:ext>
            </c:extLst>
          </c:dPt>
          <c:dLbls>
            <c:dLbl>
              <c:idx val="0"/>
              <c:layout>
                <c:manualLayout>
                  <c:x val="2.231437932674523E-2"/>
                  <c:y val="0.1094297995359275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A3-4A9C-ACBE-AEE21C5FF5DF}"/>
                </c:ext>
              </c:extLst>
            </c:dLbl>
            <c:dLbl>
              <c:idx val="1"/>
              <c:layout>
                <c:manualLayout>
                  <c:x val="0.19314467402984023"/>
                  <c:y val="-4.935961809121677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A3-4A9C-ACBE-AEE21C5FF5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SIT" panose="040B0500000000000000" pitchFamily="82" charset="0"/>
                    <a:ea typeface="+mn-ea"/>
                    <a:cs typeface="Kalimati" panose="00000400000000000000" pitchFamily="2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जम्मा उजुरी संख्या</c:v>
                </c:pt>
                <c:pt idx="1">
                  <c:v>सुनुवाई भएका उजुरी संख्या</c:v>
                </c:pt>
                <c:pt idx="2">
                  <c:v>मेलमिलाप  भएको संख्या</c:v>
                </c:pt>
                <c:pt idx="3">
                  <c:v>निर्णय सिफारिस संख्या</c:v>
                </c:pt>
                <c:pt idx="4">
                  <c:v>हेर्न बाँकी संख्या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44</c:v>
                </c:pt>
                <c:pt idx="1">
                  <c:v>28</c:v>
                </c:pt>
                <c:pt idx="2">
                  <c:v>15</c:v>
                </c:pt>
                <c:pt idx="3">
                  <c:v>13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73-43F6-8582-C07411CB32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B1B-441A-902C-3AD35545A7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B1B-441A-902C-3AD35545A73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B1B-441A-902C-3AD35545A73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B1B-441A-902C-3AD35545A73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8040-48A1-B97A-F7D576A8AB4F}"/>
              </c:ext>
            </c:extLst>
          </c:dPt>
          <c:cat>
            <c:strRef>
              <c:f>Sheet1!$A$2:$A$6</c:f>
              <c:strCache>
                <c:ptCount val="5"/>
                <c:pt idx="0">
                  <c:v>जम्मा उजुरी संख्या</c:v>
                </c:pt>
                <c:pt idx="1">
                  <c:v>सुनुवाई भएका उजुरी संख्या</c:v>
                </c:pt>
                <c:pt idx="2">
                  <c:v>मेलमिलाप  भएको संख्या</c:v>
                </c:pt>
                <c:pt idx="3">
                  <c:v>निर्णय सिफारिस संख्या</c:v>
                </c:pt>
                <c:pt idx="4">
                  <c:v>हेर्न बाँकी संख्या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9-7541-4ED4-A1C8-D11A30CE1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"/>
          <c:y val="0.89966830233177375"/>
          <c:w val="0.99936885389326335"/>
          <c:h val="8.63252691239681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जम्मा सम्झौता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SIT" panose="040B0500000000000000" pitchFamily="8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Sheet2!$B$1:$D$1</c:f>
              <c:strCache>
                <c:ptCount val="3"/>
                <c:pt idx="0">
                  <c:v>उपभोक्ता मार्फत</c:v>
                </c:pt>
                <c:pt idx="1">
                  <c:v>ठेक्काबाट</c:v>
                </c:pt>
                <c:pt idx="2">
                  <c:v>रोजगारतर्फ</c:v>
                </c:pt>
              </c:strCache>
            </c:strRef>
          </c:cat>
          <c:val>
            <c:numRef>
              <c:f>Sheet2!$B$2:$D$2</c:f>
              <c:numCache>
                <c:formatCode>General</c:formatCode>
                <c:ptCount val="3"/>
                <c:pt idx="0">
                  <c:v>223</c:v>
                </c:pt>
                <c:pt idx="1">
                  <c:v>22</c:v>
                </c:pt>
                <c:pt idx="2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36-4A64-BC42-5031A715921C}"/>
            </c:ext>
          </c:extLst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सम्पन्न भएका योजना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SIT" panose="040B0500000000000000" pitchFamily="82" charset="0"/>
                    <a:ea typeface="+mn-ea"/>
                    <a:cs typeface="Kokil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Sheet2!$B$1:$D$1</c:f>
              <c:strCache>
                <c:ptCount val="3"/>
                <c:pt idx="0">
                  <c:v>उपभोक्ता मार्फत</c:v>
                </c:pt>
                <c:pt idx="1">
                  <c:v>ठेक्काबाट</c:v>
                </c:pt>
                <c:pt idx="2">
                  <c:v>रोजगारतर्फ</c:v>
                </c:pt>
              </c:strCache>
            </c:strRef>
          </c:cat>
          <c:val>
            <c:numRef>
              <c:f>Sheet2!$B$3:$D$3</c:f>
              <c:numCache>
                <c:formatCode>General</c:formatCode>
                <c:ptCount val="3"/>
                <c:pt idx="0">
                  <c:v>220</c:v>
                </c:pt>
                <c:pt idx="1">
                  <c:v>22</c:v>
                </c:pt>
                <c:pt idx="2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36-4A64-BC42-5031A71592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1841199"/>
        <c:axId val="381841615"/>
      </c:barChart>
      <c:catAx>
        <c:axId val="381841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841615"/>
        <c:crosses val="autoZero"/>
        <c:auto val="1"/>
        <c:lblAlgn val="ctr"/>
        <c:lblOffset val="100"/>
        <c:noMultiLvlLbl val="0"/>
      </c:catAx>
      <c:valAx>
        <c:axId val="3818416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841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14T07:57:14.470" idx="1">
    <p:pos x="7680" y="576"/>
    <p:text/>
    <p:extLst>
      <p:ext uri="{C676402C-5697-4E1C-873F-D02D1690AC5C}">
        <p15:threadingInfo xmlns:p15="http://schemas.microsoft.com/office/powerpoint/2012/main" timeZoneBias="-345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0.59375</cdr:x>
      <cdr:y>0.29487</cdr:y>
    </cdr:from>
    <cdr:to>
      <cdr:x>0.7625</cdr:x>
      <cdr:y>0.46154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B0E6823-C857-42A2-89A6-7259C887E125}"/>
            </a:ext>
          </a:extLst>
        </cdr:cNvPr>
        <cdr:cNvSpPr txBox="1"/>
      </cdr:nvSpPr>
      <cdr:spPr>
        <a:xfrm xmlns:a="http://schemas.openxmlformats.org/drawingml/2006/main">
          <a:off x="7239000" y="1752600"/>
          <a:ext cx="20574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0.625</cdr:x>
      <cdr:y>0.11538</cdr:y>
    </cdr:from>
    <cdr:to>
      <cdr:x>0.85833</cdr:x>
      <cdr:y>0.28205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78F244E-4615-4512-A249-1ABC9E1F6A6E}"/>
            </a:ext>
          </a:extLst>
        </cdr:cNvPr>
        <cdr:cNvSpPr txBox="1"/>
      </cdr:nvSpPr>
      <cdr:spPr>
        <a:xfrm xmlns:a="http://schemas.openxmlformats.org/drawingml/2006/main">
          <a:off x="7620000" y="685800"/>
          <a:ext cx="2844800" cy="9906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8D4F8C-3BBB-46BB-8ADA-0644F08D65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546D77-82CF-4E10-AF5E-91698E0588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F72BB-606C-4F48-BD86-C6A5C43CB6C7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60B2E-D911-4E6F-A166-00969F68AC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33FFF-778B-4DD3-BAFF-EE648F3EB6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8A815-0865-4426-9AF2-ECC8921CD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37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C3056-FB50-4AB2-8EF9-E677C6688FD9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F21F4-36F6-4D2F-B127-36E7FC3A8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06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83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15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09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91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92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80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931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083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017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04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553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473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626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7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52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842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070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444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263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 fontAlgn="ctr">
              <a:buFont typeface="+mj-lt"/>
              <a:buAutoNum type="alphaUcPeriod"/>
            </a:pPr>
            <a:r>
              <a:rPr lang="ne-NP" sz="1200" u="none" strike="noStrike"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श्री बालशिक्षा मा.वि.‌ओखरकोट र सर्वोदय मा.वि.गडेरपानीमा २ कोठे भवन निर्माण              </a:t>
            </a:r>
            <a:endParaRPr lang="en-US" sz="1200" u="none" strike="noStrike">
              <a:effectLst/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 algn="l" fontAlgn="ctr">
              <a:buFont typeface="+mj-lt"/>
              <a:buAutoNum type="alphaUcPeriod"/>
            </a:pPr>
            <a:r>
              <a:rPr lang="ne-NP" sz="1200" u="none" strike="noStrike"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 श्री ने.रा.मा.वि.मर्कावाङ र श्री ने.रा.आ.वि.हिरापोखरीमा वास सहितको शौचालय  निर्माण कार्य भएको छ ।  </a:t>
            </a:r>
            <a:endParaRPr lang="en-US" sz="1200" u="none" strike="noStrike">
              <a:effectLst/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 algn="l" fontAlgn="ctr">
              <a:buFont typeface="+mj-lt"/>
              <a:buAutoNum type="alphaUcPeriod"/>
            </a:pPr>
            <a:r>
              <a:rPr lang="ne-NP" sz="1200" u="none" strike="noStrike"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श्री अमरसिंह मा.वि.सौतामारेमा सभाहल निर्माण       </a:t>
            </a:r>
            <a:endParaRPr lang="en-US" sz="1200" u="none" strike="noStrike">
              <a:effectLst/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 algn="l" fontAlgn="ctr">
              <a:buFont typeface="+mj-lt"/>
              <a:buAutoNum type="alphaUcPeriod"/>
            </a:pPr>
            <a:r>
              <a:rPr lang="ne-NP" sz="1200" u="none" strike="noStrike"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मिति२०७८।०३।२२ गतेको प्राप्त पत्रानुसार राष्ट्रपति शैक्षिक सुधार कार्यक्रमतर्फ अन्तिम समयमा थप २ कोठे भवन श्री चन्द्र विकास प्रा.वि.झिमरुक</a:t>
            </a:r>
            <a:endParaRPr lang="en-US" sz="1200" u="none" strike="noStrike">
              <a:effectLst/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457200" indent="-457200" algn="l" fontAlgn="ctr">
              <a:buFont typeface="+mj-lt"/>
              <a:buAutoNum type="alphaUcPeriod"/>
            </a:pPr>
            <a:r>
              <a:rPr lang="ne-NP" sz="1200" u="none" strike="noStrike"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जनचाहाना प्रा.विझिमरुक-१.लाई  प्राप्त भएकोले उक्त कार्यक्रम कार्यन्वयन प्रक्रिया अनुसार एकमुष्ट रकम विद्यालयको खातामा रकम निकासा गरिएको छ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258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30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503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252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85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812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482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292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272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878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5192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985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48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0313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9897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47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82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07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18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02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F21F4-36F6-4D2F-B127-36E7FC3A80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47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5F0F-0F3B-4954-962A-F2F10345022A}" type="datetime1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61F8-2592-4072-8509-A1500E97221D}" type="datetime1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6CC4-563D-431D-BC55-69C5EA07906C}" type="datetime1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CC335-9761-4C96-BEF5-FF0043E6D939}" type="datetime1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E37D-5CB5-43CF-A4EB-9807ACCB37FC}" type="datetime1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F031-A34D-4049-812E-0088ECF660D1}" type="datetime1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6FF8-F6D5-4876-98D7-B257D7846277}" type="datetime1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8341-0748-4582-8ACE-FB361605C940}" type="datetime1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1D5EA-ED85-49EA-AEE2-04774EBDD412}" type="datetime1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4232-584D-49D5-99B1-FDC4FB6D301E}" type="datetime1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349A-2405-4772-9E8D-DA157CAAD453}" type="datetime1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678D9-2963-4B2A-B2F0-921A72541E7F}" type="datetime1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himrukmun.gov.np/" TargetMode="External"/><Relationship Id="rId7" Type="http://schemas.openxmlformats.org/officeDocument/2006/relationships/hyperlink" Target="http://www.twitter.com/jhimrukmu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cebook.com/jhimrukmun" TargetMode="External"/><Relationship Id="rId5" Type="http://schemas.openxmlformats.org/officeDocument/2006/relationships/hyperlink" Target="mailto:jhimrukmun@gmail.com" TargetMode="External"/><Relationship Id="rId4" Type="http://schemas.openxmlformats.org/officeDocument/2006/relationships/hyperlink" Target="mailto:info@jhimrukmun.gov.np/jhimrukmun@gmail.com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himrukmun.gov.np/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00599-9876-44C0-8A84-F027F4E2A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3037098"/>
            <a:ext cx="9067800" cy="2590800"/>
          </a:xfrm>
        </p:spPr>
        <p:txBody>
          <a:bodyPr>
            <a:normAutofit/>
          </a:bodyPr>
          <a:lstStyle/>
          <a:p>
            <a:r>
              <a:rPr lang="ne-NP" sz="5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 </a:t>
            </a:r>
            <a:br>
              <a:rPr lang="ne-NP" sz="5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ne-NP" sz="5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गाउँ कार्यपालिकाको कार्यालय</a:t>
            </a:r>
            <a:br>
              <a:rPr lang="ne-NP" sz="5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ne-NP" sz="5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भ्यागुते</a:t>
            </a:r>
            <a:r>
              <a:rPr lang="en-US" sz="5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</a:t>
            </a:r>
            <a:r>
              <a:rPr lang="ne-NP" sz="5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प्यूठान </a:t>
            </a:r>
            <a:endParaRPr lang="en-US" sz="54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FB6E1-C6A0-46A6-B27E-CA85F8F9E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"/>
            <a:ext cx="12192000" cy="10668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e-NP" sz="440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आ.व. २०७७/०७८ को सार्वजनिक सुनुवाई कार्यक्रम</a:t>
            </a:r>
            <a:endParaRPr lang="en-US" sz="440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174859-7390-47E6-AD23-58FE65F28F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371598"/>
            <a:ext cx="1888994" cy="15787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A0DC92-AED3-470A-862F-62EB8C98B8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284" y="1154423"/>
            <a:ext cx="1714500" cy="17178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9E50452-EEA7-4AB5-AF9E-A0925F9446FA}"/>
              </a:ext>
            </a:extLst>
          </p:cNvPr>
          <p:cNvSpPr txBox="1"/>
          <p:nvPr/>
        </p:nvSpPr>
        <p:spPr>
          <a:xfrm>
            <a:off x="7924800" y="5657671"/>
            <a:ext cx="41148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e-NP" sz="3600">
                <a:latin typeface="Kokila" panose="020B0604020202020204" pitchFamily="34" charset="0"/>
                <a:cs typeface="Kokila" panose="020B0604020202020204" pitchFamily="34" charset="0"/>
              </a:rPr>
              <a:t>मिति</a:t>
            </a:r>
            <a:r>
              <a:rPr lang="en-US" sz="3600">
                <a:latin typeface="Kokila" panose="020B0604020202020204" pitchFamily="34" charset="0"/>
                <a:cs typeface="Kokila" panose="020B0604020202020204" pitchFamily="34" charset="0"/>
              </a:rPr>
              <a:t> : </a:t>
            </a:r>
            <a:r>
              <a:rPr lang="ne-NP" sz="3600">
                <a:latin typeface="Kokila" panose="020B0604020202020204" pitchFamily="34" charset="0"/>
                <a:cs typeface="Kokila" panose="020B0604020202020204" pitchFamily="34" charset="0"/>
              </a:rPr>
              <a:t>२०७८-०३-३० गते</a:t>
            </a:r>
            <a:endParaRPr lang="en-US" sz="360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EFFAA3-8EC9-4754-9081-A4CACE5EF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89CF21-B9D3-411E-9841-829A14403CFB}"/>
              </a:ext>
            </a:extLst>
          </p:cNvPr>
          <p:cNvSpPr txBox="1"/>
          <p:nvPr/>
        </p:nvSpPr>
        <p:spPr>
          <a:xfrm>
            <a:off x="914400" y="5380671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NP" sz="3600" dirty="0">
                <a:latin typeface="Kokila" panose="020B0604020202020204" pitchFamily="34" charset="0"/>
                <a:cs typeface="Kokila" panose="020B0604020202020204" pitchFamily="34" charset="0"/>
              </a:rPr>
              <a:t>प्रस्तोता</a:t>
            </a:r>
            <a:r>
              <a:rPr lang="en-US" sz="3600" dirty="0">
                <a:latin typeface="Kokila" panose="020B0604020202020204" pitchFamily="34" charset="0"/>
                <a:cs typeface="Kokila" panose="020B0604020202020204" pitchFamily="34" charset="0"/>
              </a:rPr>
              <a:t>:</a:t>
            </a:r>
            <a:r>
              <a:rPr lang="ne-NP" sz="3600" dirty="0">
                <a:latin typeface="Kokila" panose="020B0604020202020204" pitchFamily="34" charset="0"/>
                <a:cs typeface="Kokila" panose="020B0604020202020204" pitchFamily="34" charset="0"/>
              </a:rPr>
              <a:t>कमल प्रसाद भुसाल</a:t>
            </a:r>
          </a:p>
          <a:p>
            <a:r>
              <a:rPr lang="ne-NP" sz="3600" dirty="0">
                <a:latin typeface="Kokila" panose="020B0604020202020204" pitchFamily="34" charset="0"/>
                <a:cs typeface="Kokila" panose="020B0604020202020204" pitchFamily="34" charset="0"/>
              </a:rPr>
              <a:t>प्रमुख प्रशासकीय अधिकृत</a:t>
            </a:r>
            <a:endParaRPr lang="en-US" sz="36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57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C37A612-E28E-4A34-BFE0-1312E0B6FC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319868"/>
              </p:ext>
            </p:extLst>
          </p:nvPr>
        </p:nvGraphicFramePr>
        <p:xfrm>
          <a:off x="152400" y="67852"/>
          <a:ext cx="11887200" cy="6714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947">
                  <a:extLst>
                    <a:ext uri="{9D8B030D-6E8A-4147-A177-3AD203B41FA5}">
                      <a16:colId xmlns:a16="http://schemas.microsoft.com/office/drawing/2014/main" val="2401015887"/>
                    </a:ext>
                  </a:extLst>
                </a:gridCol>
                <a:gridCol w="2580050">
                  <a:extLst>
                    <a:ext uri="{9D8B030D-6E8A-4147-A177-3AD203B41FA5}">
                      <a16:colId xmlns:a16="http://schemas.microsoft.com/office/drawing/2014/main" val="2025500524"/>
                    </a:ext>
                  </a:extLst>
                </a:gridCol>
                <a:gridCol w="1517678">
                  <a:extLst>
                    <a:ext uri="{9D8B030D-6E8A-4147-A177-3AD203B41FA5}">
                      <a16:colId xmlns:a16="http://schemas.microsoft.com/office/drawing/2014/main" val="2514309329"/>
                    </a:ext>
                  </a:extLst>
                </a:gridCol>
                <a:gridCol w="1673240">
                  <a:extLst>
                    <a:ext uri="{9D8B030D-6E8A-4147-A177-3AD203B41FA5}">
                      <a16:colId xmlns:a16="http://schemas.microsoft.com/office/drawing/2014/main" val="3945629428"/>
                    </a:ext>
                  </a:extLst>
                </a:gridCol>
                <a:gridCol w="1424085">
                  <a:extLst>
                    <a:ext uri="{9D8B030D-6E8A-4147-A177-3AD203B41FA5}">
                      <a16:colId xmlns:a16="http://schemas.microsoft.com/office/drawing/2014/main" val="223329007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909250232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600727433"/>
                    </a:ext>
                  </a:extLst>
                </a:gridCol>
              </a:tblGrid>
              <a:tr h="589574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सि.न.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36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कामको विवरण</a:t>
                      </a:r>
                      <a:endParaRPr lang="ne-NP" sz="36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विनियोजित वजेट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ठेक्का/उ.स. सम्झौता रकम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रकम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प्रतिशत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उपलव्धी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685137"/>
                  </a:ext>
                </a:extLst>
              </a:tr>
              <a:tr h="824331"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</a:t>
                      </a:r>
                      <a:endParaRPr lang="ne-NP" sz="28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प्रशासकीय भवन निर्माण आयोजना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८ करोड १२ हजार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६ करोड ५७ लाख ३५ हजार ७२४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७ करोड ६७ लाख  १२ हजार ३६१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९९.४८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आ.व.०७८-०७९ देखि एउटै छाना मुनिबाट सबै सेवा प्रवाह सरल र सहज ढङ्गले प्रदान गर्न सिकिने । 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616903"/>
                  </a:ext>
                </a:extLst>
              </a:tr>
              <a:tr h="1168710"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</a:t>
                      </a:r>
                      <a:endParaRPr lang="ne-NP" sz="28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नेपाने खेल मैदान निर्माण आयोजना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५१ लाख ९८ हजार ३२१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२७ लाख ६१ हजार ८३७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२७ लाख ६० हजार ६४९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९९.९६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आ.बा.०७८-०७९ देखि झिमरुक गा.पा</a:t>
                      </a:r>
                      <a:b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</a:br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का युवाहरुले क्रिकेट,भलिबल,फूटबल जस्ता खेल्नहरु खेल्न सक्ने ।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562854"/>
                  </a:ext>
                </a:extLst>
              </a:tr>
              <a:tr h="1168710"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</a:t>
                      </a:r>
                      <a:endParaRPr lang="ne-NP" sz="28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नेपाने खेल मैदान निर्माण आयोजना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१९ लाख ९३ हजार ९६१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१३ लाख ८ हजार ८२३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१३ लाख ८ हजार ७६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९९.९४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आ.बा.०७८-०७९ देखि झिमरुक गा.पा</a:t>
                      </a:r>
                      <a:b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</a:br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का युवाहरुले क्रिकेट,भलिबल,फूटबल जस्ता खेल्नहरु खेल्न सक्ने ।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231830"/>
                  </a:ext>
                </a:extLst>
              </a:tr>
              <a:tr h="1168710"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</a:t>
                      </a:r>
                      <a:endParaRPr lang="ne-NP" sz="28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ओखरकोट सामुदायिक होमस्टे अधुरो भवन निर्माण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४५ लाख 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५१ लाख ५४ हजार ५९१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५१ लाख ६१ हजार ८५७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१००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आ.ब.०७८-०७९ देखि  सभाहल प्रयोगमा</a:t>
                      </a:r>
                      <a:b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</a:br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ल्याई पर्यटक तथा अन्य समुदायहरुले सामुदायिक प्रकृतिका कार्यक्रम गर्न सकिने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162737"/>
                  </a:ext>
                </a:extLst>
              </a:tr>
              <a:tr h="1556966"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५</a:t>
                      </a:r>
                      <a:endParaRPr lang="ne-NP" sz="28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१ न.वडा कार्यलयको भवन निर्माण आयोजना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८६ लाख ६० हजार ७७१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६५ लाख ६१ हजार ४५१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२९ लाख १५ हजार २६१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४४.४३%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बहुबर्षीय ठेक्का सम्झौता भएको हुँदा</a:t>
                      </a:r>
                      <a:b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</a:br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आ.ब.०७९-०८० देखि एउटै भवनवाट सरल र सहज ढङ्गले सेवाग्राही</a:t>
                      </a:r>
                      <a:b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</a:br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लाई सेवा प्रवाह गर्न सकिने ।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313910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ABAA0E-8E01-497B-A7D4-55EA0A777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2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C37A612-E28E-4A34-BFE0-1312E0B6FC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879366"/>
              </p:ext>
            </p:extLst>
          </p:nvPr>
        </p:nvGraphicFramePr>
        <p:xfrm>
          <a:off x="266700" y="13776"/>
          <a:ext cx="11658600" cy="6782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775">
                  <a:extLst>
                    <a:ext uri="{9D8B030D-6E8A-4147-A177-3AD203B41FA5}">
                      <a16:colId xmlns:a16="http://schemas.microsoft.com/office/drawing/2014/main" val="2401015887"/>
                    </a:ext>
                  </a:extLst>
                </a:gridCol>
                <a:gridCol w="2530433">
                  <a:extLst>
                    <a:ext uri="{9D8B030D-6E8A-4147-A177-3AD203B41FA5}">
                      <a16:colId xmlns:a16="http://schemas.microsoft.com/office/drawing/2014/main" val="2025500524"/>
                    </a:ext>
                  </a:extLst>
                </a:gridCol>
                <a:gridCol w="1488493">
                  <a:extLst>
                    <a:ext uri="{9D8B030D-6E8A-4147-A177-3AD203B41FA5}">
                      <a16:colId xmlns:a16="http://schemas.microsoft.com/office/drawing/2014/main" val="2514309329"/>
                    </a:ext>
                  </a:extLst>
                </a:gridCol>
                <a:gridCol w="1641062">
                  <a:extLst>
                    <a:ext uri="{9D8B030D-6E8A-4147-A177-3AD203B41FA5}">
                      <a16:colId xmlns:a16="http://schemas.microsoft.com/office/drawing/2014/main" val="3945629428"/>
                    </a:ext>
                  </a:extLst>
                </a:gridCol>
                <a:gridCol w="1175906">
                  <a:extLst>
                    <a:ext uri="{9D8B030D-6E8A-4147-A177-3AD203B41FA5}">
                      <a16:colId xmlns:a16="http://schemas.microsoft.com/office/drawing/2014/main" val="2233290072"/>
                    </a:ext>
                  </a:extLst>
                </a:gridCol>
                <a:gridCol w="907978">
                  <a:extLst>
                    <a:ext uri="{9D8B030D-6E8A-4147-A177-3AD203B41FA5}">
                      <a16:colId xmlns:a16="http://schemas.microsoft.com/office/drawing/2014/main" val="2909250232"/>
                    </a:ext>
                  </a:extLst>
                </a:gridCol>
                <a:gridCol w="3497953">
                  <a:extLst>
                    <a:ext uri="{9D8B030D-6E8A-4147-A177-3AD203B41FA5}">
                      <a16:colId xmlns:a16="http://schemas.microsoft.com/office/drawing/2014/main" val="600727433"/>
                    </a:ext>
                  </a:extLst>
                </a:gridCol>
              </a:tblGrid>
              <a:tr h="542475">
                <a:tc>
                  <a:txBody>
                    <a:bodyPr/>
                    <a:lstStyle/>
                    <a:p>
                      <a:pPr algn="ctr" fontAlgn="b"/>
                      <a:r>
                        <a:rPr lang="ne-NP" sz="1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सि.न.</a:t>
                      </a:r>
                      <a:endParaRPr lang="ne-NP" sz="1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कामको विवरण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विनियोजित वजेट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ठेक्का/उ.स. सम्झौता रकम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रकम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प्रतिशत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उपलव्धी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685137"/>
                  </a:ext>
                </a:extLst>
              </a:tr>
              <a:tr h="1147466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६</a:t>
                      </a:r>
                      <a:endParaRPr lang="ne-NP" sz="24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३ न.वडा कार्यालयको भवन निर्माण आयोजना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६० लाख 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६६ लाख ६२ हजार ६९८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४१ लाख ८५ हजार २११.६९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६२.८१%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b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</a:br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आ.ब.०७९/८० देखि एउटै भवनबाट  सेवाग्राही</a:t>
                      </a:r>
                      <a:b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</a:br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लाई  सरल र सहज ढङ्गले सेवा प्रवाह गर्न सकिने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345466"/>
                  </a:ext>
                </a:extLst>
              </a:tr>
              <a:tr h="1079500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७</a:t>
                      </a:r>
                      <a:endParaRPr lang="ne-NP" sz="24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झिमरुक रिंग रोड निर्माण(पहिलो)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४९ लाख ९९ हजार ५५८.८९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२२ लाख ४७ हजार ५८३.५६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२२ लाख ४४ हजार ३२०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९९.८५%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झिमरुक रिंगरोड  खण्डमा यातायात संचाल भई सो क्षेत्रका जनतालाई  सवारी साधनमा सहज पहुँच पुग्ने ।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132086"/>
                  </a:ext>
                </a:extLst>
              </a:tr>
              <a:tr h="1079500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८</a:t>
                      </a:r>
                      <a:endParaRPr lang="ne-NP" sz="24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झिमरुक रिंग रोड निर्माण(दोस्रो)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२७ लाख ५१ हजार ३५४.४६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 लाख ५२ हजार ८२४.८४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 लाख ३० हजार ८२२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९८.९३%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403064"/>
                  </a:ext>
                </a:extLst>
              </a:tr>
              <a:tr h="1079500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९</a:t>
                      </a:r>
                      <a:endParaRPr lang="ne-NP" sz="24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झिमरुक रिंग रोड निर्माण(तेस्रो)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६ लाख ९६ हजार ७९७.२१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 लाख ५८ हजार ३२१.२२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 लाख ५६ हजार २४९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९९.५५%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447136"/>
                  </a:ext>
                </a:extLst>
              </a:tr>
              <a:tr h="1079500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</a:t>
                      </a:r>
                      <a:endParaRPr lang="ne-NP" sz="24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आधारभूत स्वस्थ्य  सेवा केन्द्र भवन निर्माण वडा न.३,४,८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५२ लाख 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२६ लाख ५० हजार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आ.व. ७८/०७९ देखि  आधारभूत स्वास्थ्य सेवा  केन्द्रबाट सहज रुपमा सेवाग्राहीहरुले सेवा प्राप्त गर्न सकिने अवस्था सृजना हुने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186044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FA4D48-086C-43FA-B263-84C26AD2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9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C37A612-E28E-4A34-BFE0-1312E0B6FC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594703"/>
              </p:ext>
            </p:extLst>
          </p:nvPr>
        </p:nvGraphicFramePr>
        <p:xfrm>
          <a:off x="228600" y="228601"/>
          <a:ext cx="11963400" cy="65675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671">
                  <a:extLst>
                    <a:ext uri="{9D8B030D-6E8A-4147-A177-3AD203B41FA5}">
                      <a16:colId xmlns:a16="http://schemas.microsoft.com/office/drawing/2014/main" val="2401015887"/>
                    </a:ext>
                  </a:extLst>
                </a:gridCol>
                <a:gridCol w="2596589">
                  <a:extLst>
                    <a:ext uri="{9D8B030D-6E8A-4147-A177-3AD203B41FA5}">
                      <a16:colId xmlns:a16="http://schemas.microsoft.com/office/drawing/2014/main" val="2025500524"/>
                    </a:ext>
                  </a:extLst>
                </a:gridCol>
                <a:gridCol w="1090540">
                  <a:extLst>
                    <a:ext uri="{9D8B030D-6E8A-4147-A177-3AD203B41FA5}">
                      <a16:colId xmlns:a16="http://schemas.microsoft.com/office/drawing/2014/main" val="2514309329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945629428"/>
                    </a:ext>
                  </a:extLst>
                </a:gridCol>
                <a:gridCol w="1422481">
                  <a:extLst>
                    <a:ext uri="{9D8B030D-6E8A-4147-A177-3AD203B41FA5}">
                      <a16:colId xmlns:a16="http://schemas.microsoft.com/office/drawing/2014/main" val="2233290072"/>
                    </a:ext>
                  </a:extLst>
                </a:gridCol>
                <a:gridCol w="931716">
                  <a:extLst>
                    <a:ext uri="{9D8B030D-6E8A-4147-A177-3AD203B41FA5}">
                      <a16:colId xmlns:a16="http://schemas.microsoft.com/office/drawing/2014/main" val="2909250232"/>
                    </a:ext>
                  </a:extLst>
                </a:gridCol>
                <a:gridCol w="3589403">
                  <a:extLst>
                    <a:ext uri="{9D8B030D-6E8A-4147-A177-3AD203B41FA5}">
                      <a16:colId xmlns:a16="http://schemas.microsoft.com/office/drawing/2014/main" val="600727433"/>
                    </a:ext>
                  </a:extLst>
                </a:gridCol>
              </a:tblGrid>
              <a:tr h="825235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सि.न.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कामको विवरण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विनियोजित वजेट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ठेक्का/उ.स. सम्झौता रकम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रकम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प्रतिशत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उपलव्धी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685137"/>
                  </a:ext>
                </a:extLst>
              </a:tr>
              <a:tr h="1756921">
                <a:tc>
                  <a:txBody>
                    <a:bodyPr/>
                    <a:lstStyle/>
                    <a:p>
                      <a:pPr algn="ctr" fontAlgn="b"/>
                      <a:r>
                        <a:rPr lang="ne-NP" sz="1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११</a:t>
                      </a:r>
                      <a:endParaRPr lang="ne-NP" sz="18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विपन्न बर्गका लागि आवास निर्माण(वडा न.४,५,६,७,८)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१२ लाख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२३ लाख ६८ हजार २०९.३६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८ लाख १९ हजार ८००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६८.३८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८ वटा घरका लागि बजेट बिनियोजन भएको</a:t>
                      </a:r>
                      <a:b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</a:br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६ वटा घरको सम्झौता भई निर्माण कार्य</a:t>
                      </a:r>
                      <a:b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</a:br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सम्पन्न भएको वडा नं. ४, ५,६, ७ र ८ समेत गरी विपन्न नागरिकहरुले सहजरुपमा आवासमा वस्ने अवस्था सृजना हुने । </a:t>
                      </a:r>
                      <a:b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</a:b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215183"/>
                  </a:ext>
                </a:extLst>
              </a:tr>
              <a:tr h="977680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१२</a:t>
                      </a:r>
                      <a:endParaRPr lang="ne-NP" sz="14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वडा न.५ ढाड बजार लिफ्ट खानेपानी आयोजना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 लाख 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११ लाख १७ हजार ३९९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 लाख २० हजार ४०८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९१.३२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खानेपानी आयोजना सम्मपन भए पछि करिव दुई सय  स्थानीय  ढाडा वजारवासीले स्वच्छ खानेपानी प्राप्त गर्न सक्ने ।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9438067"/>
                  </a:ext>
                </a:extLst>
              </a:tr>
              <a:tr h="977680">
                <a:tc>
                  <a:txBody>
                    <a:bodyPr/>
                    <a:lstStyle/>
                    <a:p>
                      <a:pPr algn="ctr" fontAlgn="b"/>
                      <a:r>
                        <a:rPr lang="ne-NP" sz="1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१३</a:t>
                      </a:r>
                      <a:endParaRPr lang="ne-NP" sz="18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वडा न.६ धारापानी मर्कावांग लिफ्ट ख.पा. आयोजना/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१५ लाख 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१६ लाख ४७ हजार १३२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१६ लाख ४७ हजार ३५२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१००.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खानेपानी आयोजना सम्मपन भए पछि करिव चार सय  स्थानीय   मार्कावाङ्ग वासीहरुले स्वच्छ खानेपानी प्राप्त गर्ने ।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651494"/>
                  </a:ext>
                </a:extLst>
              </a:tr>
              <a:tr h="977680">
                <a:tc>
                  <a:txBody>
                    <a:bodyPr/>
                    <a:lstStyle/>
                    <a:p>
                      <a:pPr algn="ctr" fontAlgn="b"/>
                      <a:r>
                        <a:rPr lang="ne-NP" sz="1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१४</a:t>
                      </a:r>
                      <a:endParaRPr lang="ne-NP" sz="18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लाकुरीबगर झो.पु निर्माण योजना,झिमरुक गा.पा.१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२७ लाख ६२ हजार ३७८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२८ लाख ५८ हजार ३५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१८ लाख ८४ हजार ६५४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६५.९४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लाकुरीवगरदेखि फर्सेधाराका स्थानीय जनताहरुको आवतजावतमा सहजता पुग्ने । 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810042"/>
                  </a:ext>
                </a:extLst>
              </a:tr>
              <a:tr h="977680">
                <a:tc>
                  <a:txBody>
                    <a:bodyPr/>
                    <a:lstStyle/>
                    <a:p>
                      <a:pPr algn="ctr" fontAlgn="b"/>
                      <a:r>
                        <a:rPr lang="ne-NP" sz="1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१५</a:t>
                      </a:r>
                      <a:endParaRPr lang="ne-NP" sz="18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कोईराले बगैचा स्टिल ट्रस पुल निर्माण योजना 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१३ लाख १० हजार ५७१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१३ लाख ७२ हजार ७०६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१२ लाख ८१ हजार ५२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९३.३२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झिमरुक ४ र ५ का स्थानीय जनताहरुलाई आवतजावतमा सहजता पुग्ने । 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784" marR="2784" marT="27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632666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DE2563-2E34-496A-93BE-12AB09656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9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92095-B681-4996-9B90-BB568BB9F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7400"/>
            <a:ext cx="12192000" cy="1905000"/>
          </a:xfrm>
        </p:spPr>
        <p:txBody>
          <a:bodyPr>
            <a:noAutofit/>
          </a:bodyPr>
          <a:lstStyle/>
          <a:p>
            <a:r>
              <a:rPr lang="ne-NP" sz="5400"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गाउँपालिकाको कार्यालयबाट विपद् व्यवस्थापनको लागि भएका क्रियाकलापहरु</a:t>
            </a:r>
            <a:endParaRPr lang="en-US" sz="540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E09708-6A65-4E71-B3FC-0268E140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5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931536C-C0AD-4FC6-942F-C5187A8C3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723041"/>
              </p:ext>
            </p:extLst>
          </p:nvPr>
        </p:nvGraphicFramePr>
        <p:xfrm>
          <a:off x="304800" y="152400"/>
          <a:ext cx="11734801" cy="6629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0281">
                  <a:extLst>
                    <a:ext uri="{9D8B030D-6E8A-4147-A177-3AD203B41FA5}">
                      <a16:colId xmlns:a16="http://schemas.microsoft.com/office/drawing/2014/main" val="2459707519"/>
                    </a:ext>
                  </a:extLst>
                </a:gridCol>
                <a:gridCol w="4323719">
                  <a:extLst>
                    <a:ext uri="{9D8B030D-6E8A-4147-A177-3AD203B41FA5}">
                      <a16:colId xmlns:a16="http://schemas.microsoft.com/office/drawing/2014/main" val="245959183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099473988"/>
                    </a:ext>
                  </a:extLst>
                </a:gridCol>
                <a:gridCol w="4114801">
                  <a:extLst>
                    <a:ext uri="{9D8B030D-6E8A-4147-A177-3AD203B41FA5}">
                      <a16:colId xmlns:a16="http://schemas.microsoft.com/office/drawing/2014/main" val="2224137668"/>
                    </a:ext>
                  </a:extLst>
                </a:gridCol>
              </a:tblGrid>
              <a:tr h="44672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cs typeface="Kalimati" panose="00000400000000000000" pitchFamily="2"/>
                        </a:rPr>
                        <a:t>कोभिड अस्पताल तथा कोरोना व्यवस्थापनमा आ. व. 2077/०78 मा भएको खर्चको विवरण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cs typeface="Kalimati" panose="00000400000000000000" pitchFamily="2"/>
                        </a:rPr>
                        <a:t>कोभिड अस्पताल तथा कोरोना व्यवस्थापनमा आ. व. 2077-78 मा भएको खर्चको विवरण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260678"/>
                  </a:ext>
                </a:extLst>
              </a:tr>
              <a:tr h="493750"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सि.नं.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cs typeface="Kalimati" panose="00000400000000000000" pitchFamily="2"/>
                        </a:rPr>
                        <a:t>विवरण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cs typeface="Kalimati" panose="00000400000000000000" pitchFamily="2"/>
                        </a:rPr>
                        <a:t>खर्च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cs typeface="Kalimati" panose="00000400000000000000" pitchFamily="2"/>
                        </a:rPr>
                        <a:t>कैफियत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885580"/>
                  </a:ext>
                </a:extLst>
              </a:tr>
              <a:tr h="790696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कोभिड अस्पतालका कर्मचारीको तलव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11 nfv 51 </a:t>
                      </a:r>
                      <a:r>
                        <a:rPr lang="en-US" sz="2400" u="none" strike="noStrike">
                          <a:effectLst/>
                          <a:cs typeface="Kalimati" panose="00000400000000000000" pitchFamily="2"/>
                        </a:rPr>
                        <a:t> </a:t>
                      </a:r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हजार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126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532341"/>
                  </a:ext>
                </a:extLst>
              </a:tr>
              <a:tr h="790696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औषधी तथा सामग्री खरिद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5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4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९ हजार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203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629724"/>
                  </a:ext>
                </a:extLst>
              </a:tr>
              <a:tr h="1346177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 ओखरकोट स्वास्थ्य चौकीका २ वटा भवन मर्मत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4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85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37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 २ वटा भवनलाई मर्मत गरी कोभिड अस्पताल संचालनमा ल्याईएको ।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196453"/>
                  </a:ext>
                </a:extLst>
              </a:tr>
              <a:tr h="1179962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जिल्लास्तरीय आईसोलेसन सेन्टर व्यवस्थापन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2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स्थानीय तहको सहकार्यमा आइसोलेसन सेन्टर संचालनमा ल्याइएको ।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844085"/>
                  </a:ext>
                </a:extLst>
              </a:tr>
              <a:tr h="790696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पाले पहरो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1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21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150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विभिन्‍न क्वारेन्टाइन स्थालमा वसेका</a:t>
                      </a:r>
                      <a:r>
                        <a:rPr lang="en-US" sz="2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480127"/>
                  </a:ext>
                </a:extLst>
              </a:tr>
              <a:tr h="790696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विभिन्न क्वारेन्टाइनमा सम्झौता अनुसार खाना खुवाए वापत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24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10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300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विभिन्‍न होटल संचालकलाई उपलव्ध गराइएको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69005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B1A395-FF31-434B-9CCF-5A72A443B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7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931536C-C0AD-4FC6-942F-C5187A8C3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207621"/>
              </p:ext>
            </p:extLst>
          </p:nvPr>
        </p:nvGraphicFramePr>
        <p:xfrm>
          <a:off x="304800" y="152400"/>
          <a:ext cx="11658600" cy="6553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721">
                  <a:extLst>
                    <a:ext uri="{9D8B030D-6E8A-4147-A177-3AD203B41FA5}">
                      <a16:colId xmlns:a16="http://schemas.microsoft.com/office/drawing/2014/main" val="2459707519"/>
                    </a:ext>
                  </a:extLst>
                </a:gridCol>
                <a:gridCol w="5397079">
                  <a:extLst>
                    <a:ext uri="{9D8B030D-6E8A-4147-A177-3AD203B41FA5}">
                      <a16:colId xmlns:a16="http://schemas.microsoft.com/office/drawing/2014/main" val="245959183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409947398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224137668"/>
                    </a:ext>
                  </a:extLst>
                </a:gridCol>
              </a:tblGrid>
              <a:tr h="57552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कोभिड अस्पताल तथा कोरोना व्यवस्थापनमा आ. व. 2077-78 मा भएको खर्चको विवरण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कोभिड अस्पताल तथा कोरोना व्यवस्थापनमा आ. व. 2077-78 मा भएको खर्चको विवरण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260678"/>
                  </a:ext>
                </a:extLst>
              </a:tr>
              <a:tr h="636102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सि.नं.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विवरण</a:t>
                      </a:r>
                      <a:r>
                        <a:rPr lang="en-US" sz="2400" u="none" strike="noStrike">
                          <a:effectLst/>
                          <a:cs typeface="Kalimati" panose="00000400000000000000" pitchFamily="2"/>
                        </a:rPr>
                        <a:t> 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खर्च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कैफियत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885580"/>
                  </a:ext>
                </a:extLst>
              </a:tr>
              <a:tr h="1018661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मानव उद्बार तथा मासिक भाडामा लिए वापतको गाडी भाडा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2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67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192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998642"/>
                  </a:ext>
                </a:extLst>
              </a:tr>
              <a:tr h="578096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८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विभिन्‍न क्वारेन्टाइनमा वायरिङ्ग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18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585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221868"/>
                  </a:ext>
                </a:extLst>
              </a:tr>
              <a:tr h="578096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cs typeface="Kalimati" panose="00000400000000000000" pitchFamily="2"/>
                        </a:rPr>
                        <a:t>VTM </a:t>
                      </a:r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लगायतका सामग्री खरिद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85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936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801029"/>
                  </a:ext>
                </a:extLst>
              </a:tr>
              <a:tr h="1018661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१०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कोभिड अस्पतालको लागि फर्निचर खरिद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1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95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744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927797"/>
                  </a:ext>
                </a:extLst>
              </a:tr>
              <a:tr h="1018661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११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अक्सिजन कन्सल्ट्रेसन मेसिन खरिद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4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98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330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596005"/>
                  </a:ext>
                </a:extLst>
              </a:tr>
              <a:tr h="1129404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१२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पिपिइ सेट, अक्सिमिटर,  औषधी, एन्टिजेन्ट लगायतका सामग्री खरिद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6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81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994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92029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E52FC2-EEE7-4DE8-8DE0-A0F80B518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9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FFE40-A07A-420B-B63C-71B2F67D1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42900"/>
            <a:ext cx="10972800" cy="342900"/>
          </a:xfrm>
        </p:spPr>
        <p:txBody>
          <a:bodyPr>
            <a:normAutofit fontScale="90000"/>
          </a:bodyPr>
          <a:lstStyle/>
          <a:p>
            <a:r>
              <a:rPr lang="ne-NP" sz="5400">
                <a:latin typeface="Kokila" panose="020B0604020202020204" pitchFamily="34" charset="0"/>
                <a:cs typeface="Kokila" panose="020B0604020202020204" pitchFamily="34" charset="0"/>
              </a:rPr>
              <a:t>कोभिड एन्टिजिन टेस्ट पछिको नतिजा</a:t>
            </a:r>
            <a:endParaRPr lang="en-US" sz="540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4EE0B66-B8B7-4EA7-95D4-E23341D652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689565"/>
              </p:ext>
            </p:extLst>
          </p:nvPr>
        </p:nvGraphicFramePr>
        <p:xfrm>
          <a:off x="0" y="914400"/>
          <a:ext cx="12192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BB8671-AE21-470B-8240-C442D7FE0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4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92095-B681-4996-9B90-BB568BB9F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7400"/>
            <a:ext cx="12192000" cy="1905000"/>
          </a:xfrm>
        </p:spPr>
        <p:txBody>
          <a:bodyPr>
            <a:noAutofit/>
          </a:bodyPr>
          <a:lstStyle/>
          <a:p>
            <a:r>
              <a:rPr lang="ne-NP" sz="5400"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गाउँपालिकाको पंञ्जिकरण एकाई तथा वडा कार्यालयहरुबाट भएका घटनादर्ता सम्वन्धी कार्यक्रमहरुको प्रगति विवरण</a:t>
            </a:r>
            <a:endParaRPr lang="en-US" sz="540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549269-17F4-434C-98AF-67CE2E3B4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5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1AB60-482A-46E4-9227-4ACC39F37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4143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ne-NP" sz="6000"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गाउँपालिकामा भएका जम्मा घटना दर्ताहरु</a:t>
            </a:r>
            <a:endParaRPr lang="en-US" sz="600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903FCC27-53F9-41D6-AEF8-6BC0ADCDFF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449458"/>
              </p:ext>
            </p:extLst>
          </p:nvPr>
        </p:nvGraphicFramePr>
        <p:xfrm>
          <a:off x="609600" y="1341438"/>
          <a:ext cx="11353800" cy="5364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0B8BA7-8AB4-4A16-A718-03AF571A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3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6DBD63-0CFE-49EC-9178-866D11C26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622713"/>
              </p:ext>
            </p:extLst>
          </p:nvPr>
        </p:nvGraphicFramePr>
        <p:xfrm>
          <a:off x="152400" y="1"/>
          <a:ext cx="11811000" cy="6734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31175142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62164959"/>
                    </a:ext>
                  </a:extLst>
                </a:gridCol>
                <a:gridCol w="1997241">
                  <a:extLst>
                    <a:ext uri="{9D8B030D-6E8A-4147-A177-3AD203B41FA5}">
                      <a16:colId xmlns:a16="http://schemas.microsoft.com/office/drawing/2014/main" val="1305205444"/>
                    </a:ext>
                  </a:extLst>
                </a:gridCol>
                <a:gridCol w="1817285">
                  <a:extLst>
                    <a:ext uri="{9D8B030D-6E8A-4147-A177-3AD203B41FA5}">
                      <a16:colId xmlns:a16="http://schemas.microsoft.com/office/drawing/2014/main" val="3644991192"/>
                    </a:ext>
                  </a:extLst>
                </a:gridCol>
                <a:gridCol w="1156454">
                  <a:extLst>
                    <a:ext uri="{9D8B030D-6E8A-4147-A177-3AD203B41FA5}">
                      <a16:colId xmlns:a16="http://schemas.microsoft.com/office/drawing/2014/main" val="2844358674"/>
                    </a:ext>
                  </a:extLst>
                </a:gridCol>
                <a:gridCol w="3715820">
                  <a:extLst>
                    <a:ext uri="{9D8B030D-6E8A-4147-A177-3AD203B41FA5}">
                      <a16:colId xmlns:a16="http://schemas.microsoft.com/office/drawing/2014/main" val="3572384475"/>
                    </a:ext>
                  </a:extLst>
                </a:gridCol>
              </a:tblGrid>
              <a:tr h="946636">
                <a:tc>
                  <a:txBody>
                    <a:bodyPr/>
                    <a:lstStyle/>
                    <a:p>
                      <a:pPr algn="ctr" fontAlgn="b"/>
                      <a:r>
                        <a:rPr lang="ne-NP" sz="25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सि.न.</a:t>
                      </a:r>
                      <a:endParaRPr lang="ne-NP" sz="25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5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कामको विवरण</a:t>
                      </a:r>
                      <a:endParaRPr lang="ne-NP" sz="25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5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विनियोजित वजेट</a:t>
                      </a:r>
                      <a:endParaRPr lang="ne-NP" sz="25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5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रकम</a:t>
                      </a:r>
                      <a:endParaRPr lang="ne-NP" sz="25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5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प्रतिशत</a:t>
                      </a:r>
                      <a:endParaRPr lang="ne-NP" sz="25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5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उपलव्धी</a:t>
                      </a:r>
                      <a:endParaRPr lang="ne-NP" sz="25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924405"/>
                  </a:ext>
                </a:extLst>
              </a:tr>
              <a:tr h="1443231">
                <a:tc>
                  <a:txBody>
                    <a:bodyPr/>
                    <a:lstStyle/>
                    <a:p>
                      <a:pPr algn="ctr" fontAlgn="b"/>
                      <a:r>
                        <a:rPr lang="ne-NP" sz="25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</a:t>
                      </a:r>
                      <a:endParaRPr lang="ne-NP" sz="25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5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सामाजिक सुरक्षा भत्ता वितरण बैंकिङ्ग प्रणालीवाट सुरु</a:t>
                      </a:r>
                      <a:endParaRPr lang="ne-NP" sz="25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८ करोड विनियोजन गरिएकोमा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7 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करोड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44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35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869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 प्राप्ति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7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  करोड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32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85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575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98.45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5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सवै वडाका ३०७८जना लाभग्राहीहरुको सा.सु.भत्ता बैंकवाट वितरण गरिएको</a:t>
                      </a:r>
                      <a:endParaRPr lang="ne-NP" sz="25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4939376"/>
                  </a:ext>
                </a:extLst>
              </a:tr>
              <a:tr h="1800548">
                <a:tc>
                  <a:txBody>
                    <a:bodyPr/>
                    <a:lstStyle/>
                    <a:p>
                      <a:pPr algn="ctr" fontAlgn="b"/>
                      <a:r>
                        <a:rPr lang="ne-NP" sz="25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</a:t>
                      </a:r>
                      <a:endParaRPr lang="ne-NP" sz="25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5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व्यक्तिगत घटना दर्ताका दर्ता किताब डिजिटाईजेसनका लागि परामर्श सेवा</a:t>
                      </a:r>
                      <a:endParaRPr lang="ne-NP" sz="25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2</a:t>
                      </a:r>
                      <a:r>
                        <a:rPr lang="ne-NP" sz="28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 लाख </a:t>
                      </a:r>
                      <a:r>
                        <a:rPr lang="en-US" sz="28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63</a:t>
                      </a:r>
                      <a:r>
                        <a:rPr lang="ne-NP" sz="28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 हजार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2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49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374</a:t>
                      </a:r>
                      <a:r>
                        <a:rPr lang="ne-NP" sz="24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94.82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5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सबै वडाका पुराना १९६ वटा दर्ता किताबहरुलाई </a:t>
                      </a:r>
                      <a:r>
                        <a:rPr lang="en-US" sz="25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MIS System </a:t>
                      </a:r>
                      <a:r>
                        <a:rPr lang="ne-NP" sz="25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मा प्रविष्ट गरिएको</a:t>
                      </a:r>
                      <a:endParaRPr lang="ne-NP" sz="25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994885"/>
                  </a:ext>
                </a:extLst>
              </a:tr>
              <a:tr h="2515184">
                <a:tc>
                  <a:txBody>
                    <a:bodyPr/>
                    <a:lstStyle/>
                    <a:p>
                      <a:pPr algn="ctr" fontAlgn="b"/>
                      <a:r>
                        <a:rPr lang="ne-NP" sz="25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</a:t>
                      </a:r>
                      <a:endParaRPr lang="ne-NP" sz="25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5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आयोजना सम्वन्धी अभिमुखिकरण तालिम कार्यक्रम सञ्चालन</a:t>
                      </a:r>
                      <a:endParaRPr lang="ne-NP" sz="25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२ लाख २० हजार 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७२ हजार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CSIT" panose="040B0500000000000000" pitchFamily="82" charset="0"/>
                          <a:cs typeface="Kokila" panose="020B0604020202020204" pitchFamily="34" charset="0"/>
                        </a:rPr>
                        <a:t>32.73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MIS System </a:t>
                      </a:r>
                      <a:r>
                        <a:rPr lang="ne-NP" sz="25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तथा सा.सु को वारेमा ३५ जना कर्मचारीहरु तथा जनप्रतिनिधीलाई तालिम प्रदान गरी उनीहरुको क्षमता अभिवृद्धि भएको</a:t>
                      </a:r>
                      <a:endParaRPr lang="ne-NP" sz="25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3271089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B8FDEE-5DC8-4DAD-AE15-3A4757B69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1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67496"/>
            <a:ext cx="8839200" cy="6096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ne-NP" sz="2800">
                <a:cs typeface="Kalimati" pitchFamily="2"/>
              </a:rPr>
              <a:t>झिमरुक गाउँपालिका भ्यागुते प्यूठान </a:t>
            </a:r>
            <a:endParaRPr lang="en-US" sz="2800">
              <a:cs typeface="Kalimati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F12B06-D524-4079-8676-E475A4AE588D}"/>
              </a:ext>
            </a:extLst>
          </p:cNvPr>
          <p:cNvSpPr/>
          <p:nvPr/>
        </p:nvSpPr>
        <p:spPr>
          <a:xfrm>
            <a:off x="6720114" y="838200"/>
            <a:ext cx="5471885" cy="60197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2400" b="1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पर्यटकीय तथा सांस्कृतिक क्षेत्र</a:t>
            </a:r>
            <a:endParaRPr lang="en-US" sz="240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0" algn="just"/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नेपाने खेलकुद मैदान</a:t>
            </a:r>
          </a:p>
          <a:p>
            <a:pPr lvl="0" algn="just"/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दिहाल्ना खेलकुद मैदान</a:t>
            </a:r>
            <a:endParaRPr lang="en-US" sz="24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0" algn="just"/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इख्नाथान</a:t>
            </a:r>
            <a:endParaRPr lang="en-US" sz="24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0" algn="just"/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ओखरकोट कोट घर</a:t>
            </a:r>
            <a:endParaRPr lang="en-US" sz="24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0" algn="just"/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रकगार्डेन </a:t>
            </a:r>
            <a:endParaRPr lang="en-US" sz="24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0" algn="just"/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ढुंगेबगैचा टिमुरचौर </a:t>
            </a:r>
            <a:endParaRPr lang="en-US" sz="24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0" algn="just"/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गडीकोट आलमदेवी मन्दिर</a:t>
            </a:r>
          </a:p>
          <a:p>
            <a:pPr lvl="0" algn="just"/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तुषारा कोट घर</a:t>
            </a:r>
            <a:endParaRPr lang="en-US" sz="24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ctr"/>
            <a:r>
              <a:rPr lang="ne-NP" sz="2400" b="1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मुख्य सडकहरु</a:t>
            </a:r>
            <a:endParaRPr lang="en-US" sz="240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0" algn="just"/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बाग्दुला –मच्छी-ठुलाबेसी</a:t>
            </a:r>
            <a:endParaRPr lang="en-US" sz="24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0" algn="just"/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मच्छी</a:t>
            </a:r>
            <a:r>
              <a:rPr lang="en-US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</a:t>
            </a:r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सौतामारे-पुर्कोट दह</a:t>
            </a:r>
            <a:endParaRPr lang="en-US" sz="24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0" algn="just"/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मच्छी </a:t>
            </a:r>
            <a:r>
              <a:rPr lang="en-US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–</a:t>
            </a:r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नब्बे थापाचौर-बादिकोट</a:t>
            </a:r>
            <a:r>
              <a:rPr lang="en-US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</a:t>
            </a:r>
          </a:p>
          <a:p>
            <a:pPr lvl="0" algn="just"/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मच्छी- ढाँड गब्दी-टिमुरचौर </a:t>
            </a:r>
            <a:r>
              <a:rPr lang="en-US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</a:t>
            </a:r>
          </a:p>
          <a:p>
            <a:pPr lvl="0" algn="just"/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मच्छी-ढाँड गब्दी- तुषारा-कुता</a:t>
            </a:r>
          </a:p>
          <a:p>
            <a:pPr lvl="0" algn="just"/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मजुवा –गोलछेडी-अर्घाखाची सडक</a:t>
            </a:r>
            <a:endParaRPr lang="en-US" sz="24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BA97A3-0E2D-480A-9E7A-6F9276AD0CBB}"/>
              </a:ext>
            </a:extLst>
          </p:cNvPr>
          <p:cNvSpPr/>
          <p:nvPr/>
        </p:nvSpPr>
        <p:spPr>
          <a:xfrm>
            <a:off x="243114" y="838199"/>
            <a:ext cx="6477001" cy="6019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ctr"/>
            <a:r>
              <a:rPr lang="ne-NP" sz="2400" b="1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स्थानीय तहको </a:t>
            </a:r>
            <a:endParaRPr lang="en-US" sz="2400" b="1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नाम:झिमरुक गाउँपालिका</a:t>
            </a:r>
            <a:endParaRPr lang="en-US" sz="24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ne-NP" sz="2400" b="1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जनसंख्या: </a:t>
            </a:r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२७९३१(१२११७ पुरुष १५८१४ महिला ) २०६८ को जनगणना अनुसार</a:t>
            </a:r>
            <a:endParaRPr lang="en-US" sz="24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ne-NP" sz="2400" b="1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क्षेत्रफल: </a:t>
            </a:r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१०६.९२ वर्ग कि.मी </a:t>
            </a:r>
            <a:endParaRPr lang="en-US" sz="24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विद्यालय:सरकारी  तथा निजि सहित ५४</a:t>
            </a:r>
            <a:endParaRPr lang="en-US" sz="24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कोभिड अस्पताल</a:t>
            </a:r>
            <a:r>
              <a:rPr lang="en-US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: </a:t>
            </a:r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 </a:t>
            </a:r>
            <a:endParaRPr lang="en-US" sz="24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स्वास्थ्य चौकी संख्या: 	५ </a:t>
            </a:r>
          </a:p>
          <a:p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आधारभूत स्वास्थ्य सेवा केन्द्र </a:t>
            </a:r>
            <a:r>
              <a:rPr lang="en-US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: </a:t>
            </a:r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३ </a:t>
            </a:r>
          </a:p>
          <a:p>
            <a:r>
              <a:rPr lang="ne-NP" sz="2400" b="1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घरधुरी संख्या: </a:t>
            </a:r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५८६८ </a:t>
            </a:r>
            <a:endParaRPr lang="en-US" sz="24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राजनैतिक अवस्था</a:t>
            </a:r>
            <a:endParaRPr lang="en-US" sz="24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लुम्बिनी प्रदेश</a:t>
            </a:r>
            <a:endParaRPr lang="en-US" sz="24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जिल्ल्ला : प्यूठान</a:t>
            </a:r>
            <a:endParaRPr lang="en-US" sz="24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जिल्ला सदरमुकाम : खलंगा प्यूठान</a:t>
            </a:r>
            <a:endParaRPr lang="en-US" sz="24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गाउँपालिका केन्द्र :	 भ्यागुते</a:t>
            </a:r>
            <a:r>
              <a:rPr lang="en-US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  <a:r>
              <a:rPr lang="ne-NP" sz="240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जम्मा वडा: ८</a:t>
            </a:r>
            <a:endParaRPr lang="en-US" sz="240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7CB0E0-D1ED-405D-875E-A58232F9E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92095-B681-4996-9B90-BB568BB9F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7400"/>
            <a:ext cx="12192000" cy="1905000"/>
          </a:xfrm>
        </p:spPr>
        <p:txBody>
          <a:bodyPr>
            <a:noAutofit/>
          </a:bodyPr>
          <a:lstStyle/>
          <a:p>
            <a:r>
              <a:rPr lang="ne-NP" sz="5400"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गाउँपालिकाको प्रशासन शाखाबाट संचालन भएका कार्यको प्रगति विवरण</a:t>
            </a:r>
            <a:endParaRPr lang="en-US" sz="540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EAE679-05DD-47FD-8A94-F6A953772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9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D107E-1C5A-4737-812A-E643E663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344400" cy="1417638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ne-NP" sz="48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गाउँपालिकामा भएका जम्मा कर्मचारी संख्या- गाउँपालिका/वडा कार्यालय/ स्वास्थ्य संस्थाहरु समेत</a:t>
            </a:r>
            <a:endParaRPr lang="en-US" sz="480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6DBDDD9-F524-4F4E-8A44-C585088D38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735382"/>
              </p:ext>
            </p:extLst>
          </p:nvPr>
        </p:nvGraphicFramePr>
        <p:xfrm>
          <a:off x="914400" y="1600200"/>
          <a:ext cx="10972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658EBD-7313-4424-995D-61F273CEA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4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D107E-1C5A-4737-812A-E643E663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344400" cy="1417638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ne-NP" sz="40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गाउँपालिकामा दर्ता भएका प्राइभेट फर्म संख्या</a:t>
            </a:r>
            <a:endParaRPr lang="en-US" sz="400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6DBDDD9-F524-4F4E-8A44-C585088D38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16630"/>
              </p:ext>
            </p:extLst>
          </p:nvPr>
        </p:nvGraphicFramePr>
        <p:xfrm>
          <a:off x="457200" y="1417638"/>
          <a:ext cx="11430000" cy="544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4B5624-D7D6-474A-922F-B3018D845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2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D107E-1C5A-4737-812A-E643E663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344400" cy="1417638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ne-NP" sz="40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गाउँपालिकाबाट हालसम्म वितरण गरिएका ज्येष्ठ नागरिक परिचय पत्र संख्या</a:t>
            </a:r>
            <a:endParaRPr lang="en-US" sz="400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6DBDDD9-F524-4F4E-8A44-C585088D38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771503"/>
              </p:ext>
            </p:extLst>
          </p:nvPr>
        </p:nvGraphicFramePr>
        <p:xfrm>
          <a:off x="457200" y="1417638"/>
          <a:ext cx="11430000" cy="544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FEAF62-8F56-42CD-BE31-CEDA5411A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6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D107E-1C5A-4737-812A-E643E663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344400" cy="1417638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ne-NP" sz="40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गाउँपालिकाबाट हालसम्म वितरण गरिएका </a:t>
            </a:r>
            <a:r>
              <a:rPr lang="ne-NP" sz="28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okila" panose="020B0604020202020204" pitchFamily="34" charset="0"/>
                <a:cs typeface="Kalimati" panose="00000400000000000000" pitchFamily="2"/>
              </a:rPr>
              <a:t>अपाङ्ग</a:t>
            </a:r>
            <a:r>
              <a:rPr lang="ne-NP" sz="40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 परिचय पत्र</a:t>
            </a:r>
            <a:r>
              <a:rPr lang="en-US" sz="40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ne-NP" sz="40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संख्या</a:t>
            </a:r>
            <a:endParaRPr lang="en-US" sz="400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6DBDDD9-F524-4F4E-8A44-C585088D38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685959"/>
              </p:ext>
            </p:extLst>
          </p:nvPr>
        </p:nvGraphicFramePr>
        <p:xfrm>
          <a:off x="457200" y="1417638"/>
          <a:ext cx="11430000" cy="544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56FB77-5D6C-40EF-A8B5-0B4E167AC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2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D107E-1C5A-4737-812A-E643E663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344400" cy="1417638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ne-NP" sz="48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गाउँपालिकामा हालसम्म दर्ता भएका सहकारी संख्या</a:t>
            </a:r>
            <a:endParaRPr lang="en-US" sz="480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6DBDDD9-F524-4F4E-8A44-C585088D38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840568"/>
              </p:ext>
            </p:extLst>
          </p:nvPr>
        </p:nvGraphicFramePr>
        <p:xfrm>
          <a:off x="457200" y="1143000"/>
          <a:ext cx="11582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C26D97-6ABC-40F7-AE50-8ED4FC8CA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8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D107E-1C5A-4737-812A-E643E663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344400" cy="1417638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ne-NP" sz="40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गाउँपालिकाबाट हालसम्म भएका न्याय निरोपण सम्वन्धी विवरण</a:t>
            </a:r>
            <a:endParaRPr lang="en-US" sz="400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6DBDDD9-F524-4F4E-8A44-C585088D38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507825"/>
              </p:ext>
            </p:extLst>
          </p:nvPr>
        </p:nvGraphicFramePr>
        <p:xfrm>
          <a:off x="533400" y="1600200"/>
          <a:ext cx="11353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26C916-A998-4201-9DA0-74C6853F4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92095-B681-4996-9B90-BB568BB9F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7400"/>
            <a:ext cx="12192000" cy="1905000"/>
          </a:xfrm>
        </p:spPr>
        <p:txBody>
          <a:bodyPr>
            <a:noAutofit/>
          </a:bodyPr>
          <a:lstStyle/>
          <a:p>
            <a:r>
              <a:rPr lang="ne-NP" sz="5400"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गाउँपालिकाको योजना शाखा तथा रोजगार कार्यक्रम मार्फत संचालन भएका कार्यहरुको प्रगति विवरण</a:t>
            </a:r>
            <a:endParaRPr lang="en-US" sz="540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EDFA9F-046C-41F4-A9B2-86A3CB339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2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1E63D21-CCFE-4995-B27E-0C79209470AC}"/>
              </a:ext>
            </a:extLst>
          </p:cNvPr>
          <p:cNvSpPr txBox="1"/>
          <p:nvPr/>
        </p:nvSpPr>
        <p:spPr>
          <a:xfrm>
            <a:off x="0" y="11723"/>
            <a:ext cx="12192000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44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गाउँपालिकाका विभिन्न योजना तथा आयोजनाहरुको संख्यातमक विवरण</a:t>
            </a:r>
            <a:endParaRPr lang="en-US" sz="440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2BFC55E-8EB5-41CE-B306-4734E285E6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945664"/>
              </p:ext>
            </p:extLst>
          </p:nvPr>
        </p:nvGraphicFramePr>
        <p:xfrm>
          <a:off x="228600" y="1143000"/>
          <a:ext cx="11658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5F4303-CECF-45C2-975D-15152327D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3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F254BD0-B0A0-4D7B-AA81-1ED2AA040D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797047"/>
              </p:ext>
            </p:extLst>
          </p:nvPr>
        </p:nvGraphicFramePr>
        <p:xfrm>
          <a:off x="276059" y="4268062"/>
          <a:ext cx="11686773" cy="24765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164755">
                  <a:extLst>
                    <a:ext uri="{9D8B030D-6E8A-4147-A177-3AD203B41FA5}">
                      <a16:colId xmlns:a16="http://schemas.microsoft.com/office/drawing/2014/main" val="2332632917"/>
                    </a:ext>
                  </a:extLst>
                </a:gridCol>
                <a:gridCol w="4522018">
                  <a:extLst>
                    <a:ext uri="{9D8B030D-6E8A-4147-A177-3AD203B41FA5}">
                      <a16:colId xmlns:a16="http://schemas.microsoft.com/office/drawing/2014/main" val="3647649671"/>
                    </a:ext>
                  </a:extLst>
                </a:gridCol>
              </a:tblGrid>
              <a:tr h="61335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e-NP" sz="40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योजना तथा आयोजनाहरुबाट रोजगार पाएकाहरुको संख्यात्मक विवरण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893201"/>
                  </a:ext>
                </a:extLst>
              </a:tr>
              <a:tr h="613354">
                <a:tc>
                  <a:txBody>
                    <a:bodyPr/>
                    <a:lstStyle/>
                    <a:p>
                      <a:pPr algn="ctr" fontAlgn="b"/>
                      <a:r>
                        <a:rPr lang="ne-NP" sz="40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महिला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40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१८१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4813014"/>
                  </a:ext>
                </a:extLst>
              </a:tr>
              <a:tr h="613354">
                <a:tc>
                  <a:txBody>
                    <a:bodyPr/>
                    <a:lstStyle/>
                    <a:p>
                      <a:pPr algn="ctr" fontAlgn="b"/>
                      <a:r>
                        <a:rPr lang="ne-NP" sz="40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पुरुष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40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२१६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6087069"/>
                  </a:ext>
                </a:extLst>
              </a:tr>
              <a:tr h="613354">
                <a:tc>
                  <a:txBody>
                    <a:bodyPr/>
                    <a:lstStyle/>
                    <a:p>
                      <a:pPr algn="ctr" fontAlgn="b"/>
                      <a:r>
                        <a:rPr lang="ne-NP" sz="40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जम्मा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40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३९७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202897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7837940-7B60-49E4-A085-FA978B846F56}"/>
              </a:ext>
            </a:extLst>
          </p:cNvPr>
          <p:cNvSpPr/>
          <p:nvPr/>
        </p:nvSpPr>
        <p:spPr>
          <a:xfrm>
            <a:off x="0" y="228600"/>
            <a:ext cx="12192000" cy="1676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4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itu" pitchFamily="2" charset="0"/>
                <a:cs typeface="Kokila" panose="020B0604020202020204" pitchFamily="34" charset="0"/>
              </a:rPr>
              <a:t>प्रधानमन्त्री रोजगार कार्यक्रम मार्फत सम्पन्न भएका योजना तथा आयोजनाहरु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41F8DC4-5960-49C8-9ABA-879D76ECC8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994581"/>
              </p:ext>
            </p:extLst>
          </p:nvPr>
        </p:nvGraphicFramePr>
        <p:xfrm>
          <a:off x="23446" y="2172568"/>
          <a:ext cx="12192000" cy="190326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453171">
                  <a:extLst>
                    <a:ext uri="{9D8B030D-6E8A-4147-A177-3AD203B41FA5}">
                      <a16:colId xmlns:a16="http://schemas.microsoft.com/office/drawing/2014/main" val="2332632917"/>
                    </a:ext>
                  </a:extLst>
                </a:gridCol>
                <a:gridCol w="6738829">
                  <a:extLst>
                    <a:ext uri="{9D8B030D-6E8A-4147-A177-3AD203B41FA5}">
                      <a16:colId xmlns:a16="http://schemas.microsoft.com/office/drawing/2014/main" val="3647649671"/>
                    </a:ext>
                  </a:extLst>
                </a:gridCol>
              </a:tblGrid>
              <a:tr h="697062">
                <a:tc>
                  <a:txBody>
                    <a:bodyPr/>
                    <a:lstStyle/>
                    <a:p>
                      <a:pPr algn="ctr" fontAlgn="b"/>
                      <a:r>
                        <a:rPr lang="ne-NP" sz="60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कूल वजेट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60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 करोड ५ लाख २५ हजार</a:t>
                      </a:r>
                      <a:endParaRPr lang="en-US" sz="6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4813014"/>
                  </a:ext>
                </a:extLst>
              </a:tr>
              <a:tr h="979338">
                <a:tc>
                  <a:txBody>
                    <a:bodyPr/>
                    <a:lstStyle/>
                    <a:p>
                      <a:pPr algn="ctr" fontAlgn="b"/>
                      <a:r>
                        <a:rPr lang="ne-NP" sz="60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भएको रकम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60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 करोड ५ लाख २४ हजार ९ सय</a:t>
                      </a:r>
                      <a:endParaRPr lang="en-US" sz="6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608706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DBF68D-10D1-4902-A3C8-E63C0F9B3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4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E123B3F-173F-42F8-BCEE-98A3EAC8EA1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286"/>
            <a:ext cx="10591800" cy="68217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0"/>
            <a:ext cx="4114800" cy="78286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ne-NP" sz="4000"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गाउँपालिकाको नक्सा</a:t>
            </a:r>
            <a:endParaRPr lang="en-US" sz="400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BA98BB-C5AD-4C8A-A91B-5E054216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92095-B681-4996-9B90-BB568BB9F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7400"/>
            <a:ext cx="12192000" cy="1905000"/>
          </a:xfrm>
        </p:spPr>
        <p:txBody>
          <a:bodyPr>
            <a:noAutofit/>
          </a:bodyPr>
          <a:lstStyle/>
          <a:p>
            <a:r>
              <a:rPr lang="ne-NP" sz="5400"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गाउँपालिकाको कृषि एकाइबाट संञ्चालन भएका कार्यहरुको प्रगति विवरण</a:t>
            </a:r>
            <a:endParaRPr lang="en-US" sz="540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4F6660-50CC-49B8-ACD7-5FCF11C5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2453E-41C0-40A1-9BC1-A134B2AFE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6DAE4B-47F9-4D93-BEFB-276366135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50550"/>
              </p:ext>
            </p:extLst>
          </p:nvPr>
        </p:nvGraphicFramePr>
        <p:xfrm>
          <a:off x="152400" y="274638"/>
          <a:ext cx="11811000" cy="65833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43523525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74530012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872961308"/>
                    </a:ext>
                  </a:extLst>
                </a:gridCol>
                <a:gridCol w="1151250">
                  <a:extLst>
                    <a:ext uri="{9D8B030D-6E8A-4147-A177-3AD203B41FA5}">
                      <a16:colId xmlns:a16="http://schemas.microsoft.com/office/drawing/2014/main" val="681590206"/>
                    </a:ext>
                  </a:extLst>
                </a:gridCol>
                <a:gridCol w="1278898">
                  <a:extLst>
                    <a:ext uri="{9D8B030D-6E8A-4147-A177-3AD203B41FA5}">
                      <a16:colId xmlns:a16="http://schemas.microsoft.com/office/drawing/2014/main" val="2457949071"/>
                    </a:ext>
                  </a:extLst>
                </a:gridCol>
                <a:gridCol w="5266052">
                  <a:extLst>
                    <a:ext uri="{9D8B030D-6E8A-4147-A177-3AD203B41FA5}">
                      <a16:colId xmlns:a16="http://schemas.microsoft.com/office/drawing/2014/main" val="1322621220"/>
                    </a:ext>
                  </a:extLst>
                </a:gridCol>
              </a:tblGrid>
              <a:tr h="959127"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सि.न.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कामको विवरण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विनियोजित वजेट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रकम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प्रतिशत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उपलव्धी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049629"/>
                  </a:ext>
                </a:extLst>
              </a:tr>
              <a:tr h="1127123"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कृषक पाठशाला संचालन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८० हजार</a:t>
                      </a: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८० हजार</a:t>
                      </a: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१००.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२५ जना  कृषकहरुलाई १६ हप्तासम्म आलु खेतीको बारेमा व्यावहारिक ज्ञान सीप प्रदान गरिएको 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645889"/>
                  </a:ext>
                </a:extLst>
              </a:tr>
              <a:tr h="2996557"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साना कृषि औजार तथा यन्त्र उपकरणमा अनुदान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१७ लाख ५० हजार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१३ लाख २२ हजार ७ सय ४८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७५.५९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मिनीटिलर २० वटा , रोटाभेटर १ वटा  , डी फ्रीज ४ वटा , कम्बाईन मिल ९ वटा ,मल्टी थ्रेसर २ वटा ,टनेल १ वटा ,थोप सेट १ वटा, बाख्रा तौलने मेसिन २ वटा , चेनस ३ वटा  , ब्रसकटर ३ वटा गरी  ४६ वटा  कृषि समूह , सहकारी ,कृषि फर्मलाई कृषि यन्त्र उपकरण वितरण  गरिएको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275374"/>
                  </a:ext>
                </a:extLst>
              </a:tr>
              <a:tr h="1500555"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</a:t>
                      </a: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फलफूल दशक अन्तरगत स्थानीय तहमा बिरुवा रोपण अभियान कार्यक्रम (५०% अनुदान)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 लाख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८ लाख ८० हजार ४८५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८८.०५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झिमरुक  गाउँपालिका  वडा नम्वर ४ र ५ को चुधारा क्षेत्रमा ३३७ रोपनी क्षेत्रफलमा कागती तथा सुन्तलाको क्षेत्र बिस्तार गरिएको ।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453" marR="4453" marT="4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60538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5A6E3D-2741-436A-BB11-0CEFBC8EA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7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E0130B0-0F48-4448-A539-61B4C25E2A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81761"/>
              </p:ext>
            </p:extLst>
          </p:nvPr>
        </p:nvGraphicFramePr>
        <p:xfrm>
          <a:off x="152400" y="152400"/>
          <a:ext cx="11582400" cy="6481359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988366">
                  <a:extLst>
                    <a:ext uri="{9D8B030D-6E8A-4147-A177-3AD203B41FA5}">
                      <a16:colId xmlns:a16="http://schemas.microsoft.com/office/drawing/2014/main" val="1168867268"/>
                    </a:ext>
                  </a:extLst>
                </a:gridCol>
                <a:gridCol w="1831034">
                  <a:extLst>
                    <a:ext uri="{9D8B030D-6E8A-4147-A177-3AD203B41FA5}">
                      <a16:colId xmlns:a16="http://schemas.microsoft.com/office/drawing/2014/main" val="94262344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15152064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57081885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89925697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615258605"/>
                    </a:ext>
                  </a:extLst>
                </a:gridCol>
              </a:tblGrid>
              <a:tr h="751688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1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सि.न.</a:t>
                      </a:r>
                      <a:endParaRPr lang="ne-NP" sz="24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1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कामको विवरण</a:t>
                      </a:r>
                      <a:endParaRPr lang="ne-NP" sz="24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1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विनियोजित वजेट</a:t>
                      </a:r>
                      <a:endParaRPr lang="ne-NP" sz="24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1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रकम</a:t>
                      </a:r>
                      <a:endParaRPr lang="ne-NP" sz="24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1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प्रतिशत</a:t>
                      </a:r>
                      <a:endParaRPr lang="ne-NP" sz="24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1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उपलव्धी</a:t>
                      </a:r>
                      <a:endParaRPr lang="ne-NP" sz="2400" b="1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078680"/>
                  </a:ext>
                </a:extLst>
              </a:tr>
              <a:tr h="1538533"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</a:t>
                      </a:r>
                    </a:p>
                  </a:txBody>
                  <a:tcPr marL="3140" marR="3140" marT="3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असिना प्रभावित कृषकहरुको लागि गहुँको उन्नत बिउ वितरण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५ लाख</a:t>
                      </a:r>
                    </a:p>
                  </a:txBody>
                  <a:tcPr marL="3140" marR="3140" marT="31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 लाख ९८ हजार</a:t>
                      </a:r>
                    </a:p>
                  </a:txBody>
                  <a:tcPr marL="3140" marR="3140" marT="31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९९.६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झिमरुक गाउँपालिका वडा नम्बर ६,७ र ८ का असिना प्रभावित कृषकहरुलाई ५० क्वीन्टल  गहुको उन्नत बिउ वितरण गरिएको 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1643351"/>
                  </a:ext>
                </a:extLst>
              </a:tr>
              <a:tr h="1346628"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५</a:t>
                      </a:r>
                    </a:p>
                  </a:txBody>
                  <a:tcPr marL="3140" marR="3140" marT="3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कृषि तालिम तथा नमूना प्रर्दशनी केन्द्र स्थापना 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 लाख १४ हजार ६५०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 लाख १४ हजार ६५०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१००.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करिब १५० जना कृषकहरुलाई यस कृषि तथा नमुना प्रदर्शनी केन्द्रमा ब्यबहारिक तालिम प्रदान गरिएको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4377735"/>
                  </a:ext>
                </a:extLst>
              </a:tr>
              <a:tr h="1497882"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६</a:t>
                      </a:r>
                    </a:p>
                  </a:txBody>
                  <a:tcPr marL="3140" marR="3140" marT="3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तरकारी तथा फलफूल नर्सरी स्थापना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36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 लाख </a:t>
                      </a:r>
                      <a:endParaRPr lang="ne-NP" sz="36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36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 लाख </a:t>
                      </a:r>
                      <a:endParaRPr lang="ne-NP" sz="36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१००.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झिमरुक गाउँपालिका वडा नम्बर ३  आहालखोला, वडा नम्बर ५ चुधारा,र वडा नम्बर  ८   झालापोखरीमा नर्सरी स्थापना गरिएको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3184863"/>
                  </a:ext>
                </a:extLst>
              </a:tr>
              <a:tr h="1346628"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७</a:t>
                      </a:r>
                    </a:p>
                  </a:txBody>
                  <a:tcPr marL="3140" marR="3140" marT="3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विपन्न वर्गका कृषक हरुको लागि टनेल वितरण 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36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 लाख</a:t>
                      </a:r>
                      <a:endParaRPr lang="ne-NP" sz="36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36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 लाख</a:t>
                      </a:r>
                      <a:r>
                        <a:rPr lang="en-US" sz="36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झिमरुक  गाउँपालिका वडा नम्बर ३ सिम्लेनीमा २७ वटा प्लास्टिक  टनेल निर्माण  गरिएको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3140" marR="3140" marT="31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828405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69B420-599D-4D79-A4F4-DFFE5ABD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27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92095-B681-4996-9B90-BB568BB9F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7400"/>
            <a:ext cx="12192000" cy="1905000"/>
          </a:xfrm>
        </p:spPr>
        <p:txBody>
          <a:bodyPr>
            <a:noAutofit/>
          </a:bodyPr>
          <a:lstStyle/>
          <a:p>
            <a:r>
              <a:rPr lang="ne-NP" sz="5400"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गाउँपालिकाको पशु एकाइबाट संञ्चालन भएका कार्यहरुको प्रगति विवरण</a:t>
            </a:r>
            <a:endParaRPr lang="en-US" sz="540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13FA8B-8264-4CD2-BD7C-33A7781FE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2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AA5F8EB-29F6-47E0-BCDC-2CDEA7BE1F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052127"/>
              </p:ext>
            </p:extLst>
          </p:nvPr>
        </p:nvGraphicFramePr>
        <p:xfrm>
          <a:off x="0" y="228600"/>
          <a:ext cx="12039600" cy="66149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748">
                  <a:extLst>
                    <a:ext uri="{9D8B030D-6E8A-4147-A177-3AD203B41FA5}">
                      <a16:colId xmlns:a16="http://schemas.microsoft.com/office/drawing/2014/main" val="462573138"/>
                    </a:ext>
                  </a:extLst>
                </a:gridCol>
                <a:gridCol w="3865052">
                  <a:extLst>
                    <a:ext uri="{9D8B030D-6E8A-4147-A177-3AD203B41FA5}">
                      <a16:colId xmlns:a16="http://schemas.microsoft.com/office/drawing/2014/main" val="316274666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0449909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429125424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124922397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712598279"/>
                    </a:ext>
                  </a:extLst>
                </a:gridCol>
              </a:tblGrid>
              <a:tr h="1033447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सि.नं.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कामको विवरण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विनियोजित बजेट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रकम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प्रतिशत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उपलब्धी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732108"/>
                  </a:ext>
                </a:extLst>
              </a:tr>
              <a:tr h="1539076">
                <a:tc>
                  <a:txBody>
                    <a:bodyPr/>
                    <a:lstStyle/>
                    <a:p>
                      <a:pPr algn="ctr" fontAlgn="b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गा.पा. स्तरीय गाई भैसी पालन सम्बन्धी तालिम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4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५० हजार</a:t>
                      </a:r>
                      <a:endParaRPr lang="ne-NP" sz="4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4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५० हजार</a:t>
                      </a:r>
                      <a:endParaRPr lang="ne-NP" sz="4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4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१००</a:t>
                      </a:r>
                      <a:endParaRPr lang="ne-NP" sz="4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गाई भैसी पालन सम्बन्धी -२१ जना कृषकहरुलाई तालिम दिई</a:t>
                      </a:r>
                      <a:b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</a:br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ज्ञान सिप क्षमता विकासमा अभिवृद्धि भएको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469870"/>
                  </a:ext>
                </a:extLst>
              </a:tr>
              <a:tr h="1283503">
                <a:tc>
                  <a:txBody>
                    <a:bodyPr/>
                    <a:lstStyle/>
                    <a:p>
                      <a:pPr algn="ctr" fontAlgn="b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गा.पा. स्तरीय बाख्रा पालन सम्बन्धी तालिम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4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६० हजार</a:t>
                      </a:r>
                      <a:endParaRPr lang="ne-NP" sz="4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4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६० हजार</a:t>
                      </a:r>
                      <a:endParaRPr lang="ne-NP" sz="4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4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१००</a:t>
                      </a:r>
                      <a:endParaRPr lang="ne-NP" sz="4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बाख्रा पालन सम्बन्धी -२१</a:t>
                      </a:r>
                      <a:b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</a:br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कृषकहरुलाई तालिम दिई</a:t>
                      </a:r>
                      <a:b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</a:br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ज्ञान सिप क्षमता विकासमा अभिवृद्धि भएको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931626"/>
                  </a:ext>
                </a:extLst>
              </a:tr>
              <a:tr h="1664025">
                <a:tc>
                  <a:txBody>
                    <a:bodyPr/>
                    <a:lstStyle/>
                    <a:p>
                      <a:pPr algn="ctr" fontAlgn="b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डाले घासँका बेर्ना खरिद र ढुवानी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4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९० हजार</a:t>
                      </a:r>
                      <a:endParaRPr lang="ne-NP" sz="4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4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९० हजार</a:t>
                      </a:r>
                      <a:endParaRPr lang="ne-NP" sz="4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4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१००</a:t>
                      </a:r>
                      <a:endParaRPr lang="ne-NP" sz="4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घाँसको श्रोत केन्द्र स्थापना</a:t>
                      </a:r>
                      <a:b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</a:br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पशुलाई खुवाएर  दुध/मासु उत्पादनमा वृद्धि हुने ।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8025" marR="8025" marT="80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57865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3D7065-F746-4497-9107-72752AC84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1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92095-B681-4996-9B90-BB568BB9F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7400"/>
            <a:ext cx="12192000" cy="1905000"/>
          </a:xfrm>
        </p:spPr>
        <p:txBody>
          <a:bodyPr>
            <a:noAutofit/>
          </a:bodyPr>
          <a:lstStyle/>
          <a:p>
            <a:r>
              <a:rPr lang="ne-NP" sz="5400"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गाउँपालिकाको शिक्षा एकाइसंग सम्वन्धित संचालन भएका कार्यहरुको प्रगति विवरण</a:t>
            </a:r>
            <a:endParaRPr lang="en-US" sz="540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DF003D-AA2E-497A-A058-414C61CC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2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9CEF9-4912-466F-9999-F110A3C5B6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51025D-57A5-4555-AAE6-61381FB42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889297"/>
              </p:ext>
            </p:extLst>
          </p:nvPr>
        </p:nvGraphicFramePr>
        <p:xfrm>
          <a:off x="152401" y="42198"/>
          <a:ext cx="11887199" cy="6815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599">
                  <a:extLst>
                    <a:ext uri="{9D8B030D-6E8A-4147-A177-3AD203B41FA5}">
                      <a16:colId xmlns:a16="http://schemas.microsoft.com/office/drawing/2014/main" val="2244299065"/>
                    </a:ext>
                  </a:extLst>
                </a:gridCol>
                <a:gridCol w="2501265">
                  <a:extLst>
                    <a:ext uri="{9D8B030D-6E8A-4147-A177-3AD203B41FA5}">
                      <a16:colId xmlns:a16="http://schemas.microsoft.com/office/drawing/2014/main" val="4063711885"/>
                    </a:ext>
                  </a:extLst>
                </a:gridCol>
                <a:gridCol w="2451735">
                  <a:extLst>
                    <a:ext uri="{9D8B030D-6E8A-4147-A177-3AD203B41FA5}">
                      <a16:colId xmlns:a16="http://schemas.microsoft.com/office/drawing/2014/main" val="1418556823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83462337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719636007"/>
                    </a:ext>
                  </a:extLst>
                </a:gridCol>
              </a:tblGrid>
              <a:tr h="984257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सि.न.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कामको विवरण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विनियोजित वजेट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रकम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प्रतिशत</a:t>
                      </a: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66160"/>
                  </a:ext>
                </a:extLst>
              </a:tr>
              <a:tr h="1806722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6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</a:t>
                      </a:r>
                      <a:endParaRPr lang="ne-NP" sz="36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विद्यालय भौतिक पूर्वाधार निर्माण अनुदान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6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 करोड ८३ लाख</a:t>
                      </a:r>
                      <a:endParaRPr lang="ne-NP" sz="36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6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 करोड ७९ लाख ५७ हजार ३६५</a:t>
                      </a:r>
                      <a:endParaRPr lang="ne-NP" sz="36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6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९८</a:t>
                      </a:r>
                      <a:endParaRPr lang="ne-NP" sz="36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8461224"/>
                  </a:ext>
                </a:extLst>
              </a:tr>
              <a:tr h="4024822">
                <a:tc gridSpan="5">
                  <a:txBody>
                    <a:bodyPr/>
                    <a:lstStyle/>
                    <a:p>
                      <a:pPr marL="457200" indent="-457200" algn="l" fontAlgn="ctr">
                        <a:buFont typeface="+mj-lt"/>
                        <a:buAutoNum type="alphaUcPeriod"/>
                      </a:pPr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श्री अमरसिंह मा.वि.सौतामारे र श्री प्रभात मा.वि.आहालखोलामा ४ कोठे  पक्की भवन निर्माण        </a:t>
                      </a:r>
                      <a:endParaRPr lang="en-US" sz="2800" u="none" strike="noStrike"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457200" indent="-457200" algn="l" fontAlgn="ctr">
                        <a:buFont typeface="+mj-lt"/>
                        <a:buAutoNum type="alphaUcPeriod"/>
                      </a:pPr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श्री बालशिक्षा मा.वि.‌ओखरकोट र सर्वोदय मा.वि.गडेरपानीमा २ कोठे पक्की भवन निर्माण              </a:t>
                      </a:r>
                      <a:endParaRPr lang="en-US" sz="2800" u="none" strike="noStrike"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457200" indent="-457200" algn="l" fontAlgn="ctr">
                        <a:buFont typeface="+mj-lt"/>
                        <a:buAutoNum type="alphaUcPeriod"/>
                      </a:pPr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श्री ने.रा.मा.वि.मर्कावाङ र श्री ने.रा.आ.वि.हिरापोखरीमा वास सहितको पक्की शौचालय  निर्माण कार्य भएको   </a:t>
                      </a:r>
                      <a:endParaRPr lang="en-US" sz="2800" u="none" strike="noStrike"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457200" indent="-457200" algn="l" fontAlgn="ctr">
                        <a:buFont typeface="+mj-lt"/>
                        <a:buAutoNum type="alphaUcPeriod"/>
                      </a:pPr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श्री अमरसिंह मा.वि.सौतामारेमा सभाहल निर्माण भएको      </a:t>
                      </a:r>
                      <a:endParaRPr lang="en-US" sz="2800" u="none" strike="noStrike"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457200" indent="-457200" algn="l" fontAlgn="ctr">
                        <a:buFont typeface="+mj-lt"/>
                        <a:buAutoNum type="alphaUcPeriod"/>
                      </a:pPr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मिति२०७८।०३।२२ गतेको प्राप्त पत्रानुसार राष्ट्रपति शैक्षिक सुधार कार्यक्रमतर्फ अन्तिम समयमा थप २ कोठे भवन श्री चन्द्र विकास प्रा.वि. झिमरुक -१  र जनचाहाना प्रा.वि.झिमरुक-१.लाई  प्राप्त भएकोले उक्त कार्यक्रम कार्यन्वयन प्रक्रिया अनुसार एकमुष्ट रकम विद्यालयको खातामा रकम निकासा गरिएको छ </a:t>
                      </a:r>
                    </a:p>
                    <a:p>
                      <a:pPr marL="457200" indent="-457200" algn="l" fontAlgn="ctr">
                        <a:buFont typeface="+mj-lt"/>
                        <a:buAutoNum type="alphaUcPeriod"/>
                      </a:pPr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यस भौतिक निर्माण कार्यक्रमबाट  सामुदायिक विद्यालयका विद्यार्थीहरुलाई सिकाइ सहजीकरणका लागि सहज भएको छ । 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ne-NP" sz="9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2169" marR="2169" marT="216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ne-NP" sz="9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2169" marR="2169" marT="216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ne-NP" sz="9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2169" marR="2169" marT="216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ne-NP" sz="9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2169" marR="2169" marT="2169" marB="0" anchor="ctr"/>
                </a:tc>
                <a:extLst>
                  <a:ext uri="{0D108BD9-81ED-4DB2-BD59-A6C34878D82A}">
                    <a16:rowId xmlns:a16="http://schemas.microsoft.com/office/drawing/2014/main" val="268377855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7F802B-E1A4-410B-A12D-67A522E02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4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9CEF9-4912-466F-9999-F110A3C5B6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51025D-57A5-4555-AAE6-61381FB42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135284"/>
              </p:ext>
            </p:extLst>
          </p:nvPr>
        </p:nvGraphicFramePr>
        <p:xfrm>
          <a:off x="152400" y="228600"/>
          <a:ext cx="11887199" cy="6476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244299065"/>
                    </a:ext>
                  </a:extLst>
                </a:gridCol>
                <a:gridCol w="3413167">
                  <a:extLst>
                    <a:ext uri="{9D8B030D-6E8A-4147-A177-3AD203B41FA5}">
                      <a16:colId xmlns:a16="http://schemas.microsoft.com/office/drawing/2014/main" val="4063711885"/>
                    </a:ext>
                  </a:extLst>
                </a:gridCol>
                <a:gridCol w="2161309">
                  <a:extLst>
                    <a:ext uri="{9D8B030D-6E8A-4147-A177-3AD203B41FA5}">
                      <a16:colId xmlns:a16="http://schemas.microsoft.com/office/drawing/2014/main" val="1418556823"/>
                    </a:ext>
                  </a:extLst>
                </a:gridCol>
                <a:gridCol w="2006930">
                  <a:extLst>
                    <a:ext uri="{9D8B030D-6E8A-4147-A177-3AD203B41FA5}">
                      <a16:colId xmlns:a16="http://schemas.microsoft.com/office/drawing/2014/main" val="2834623373"/>
                    </a:ext>
                  </a:extLst>
                </a:gridCol>
                <a:gridCol w="2980269">
                  <a:extLst>
                    <a:ext uri="{9D8B030D-6E8A-4147-A177-3AD203B41FA5}">
                      <a16:colId xmlns:a16="http://schemas.microsoft.com/office/drawing/2014/main" val="2719636007"/>
                    </a:ext>
                  </a:extLst>
                </a:gridCol>
                <a:gridCol w="30124">
                  <a:extLst>
                    <a:ext uri="{9D8B030D-6E8A-4147-A177-3AD203B41FA5}">
                      <a16:colId xmlns:a16="http://schemas.microsoft.com/office/drawing/2014/main" val="3054458426"/>
                    </a:ext>
                  </a:extLst>
                </a:gridCol>
              </a:tblGrid>
              <a:tr h="610967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सि.न.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कामको विवरण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विनियोजित वजेट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रकम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प्रतिशत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66160"/>
                  </a:ext>
                </a:extLst>
              </a:tr>
              <a:tr h="1828091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विद्यालयमा शैक्षिक गुणस्तर सुदृढीकरण एवम् कार्यसम्पादनमा आधारित प्रोत्साहन अनुदान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२ करोड ६६ लाख २ हजार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 करोड ४७ लाख ५ हजार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2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९२.९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ne-NP" sz="1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b"/>
                </a:tc>
                <a:extLst>
                  <a:ext uri="{0D108BD9-81ED-4DB2-BD59-A6C34878D82A}">
                    <a16:rowId xmlns:a16="http://schemas.microsoft.com/office/drawing/2014/main" val="2409951341"/>
                  </a:ext>
                </a:extLst>
              </a:tr>
              <a:tr h="4037941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6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उपलव्धी</a:t>
                      </a:r>
                    </a:p>
                  </a:txBody>
                  <a:tcPr marL="2169" marR="2169" marT="2169" marB="0" anchor="ctr"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१.श्री बलभद्र मा.वि.वाँदिकोटमा विज्ञान प्रयोगशाला स्थापना , </a:t>
                      </a:r>
                      <a:b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</a:br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श्री जनता मा.वि.टिमुरचौरमा सूचना प्रविधि प्रयोगशाला तथा श्री ने.रा.मा.वि. मर्कावाङमा पुस्तकालय  स्थापना भएको   यसबाट करिब २ हजार विद्यार्थीहरु प्रत्यक्ष लाभान्वित भएका छन् ।जसबाट सिकाई सहजीकरण प्रक्रियालाई व्यवहारिक र वैज्ञानिक बनाउन  सहज  </a:t>
                      </a:r>
                      <a:b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</a:br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२.उत्कृष्ट  सिकाइ उपलब्धी हासिल गर्ने श्री लक्ष्मी मा.वि.बांगेलाई   प्रोत्साहन स्वरुप  २ लाख अनुदान प्रदान गरिएको छ ।यसबाट विद्यालयको शैक्षिक गुणस्तर अभिवृद्धि गर्न टेवा पुगेको छ ।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algn="l" fontAlgn="ctr"/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2169" marR="2169" marT="216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2169" marR="2169" marT="216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2169" marR="2169" marT="2169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ne-NP" sz="9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2169" marR="2169" marT="2169" marB="0" anchor="b"/>
                </a:tc>
                <a:extLst>
                  <a:ext uri="{0D108BD9-81ED-4DB2-BD59-A6C34878D82A}">
                    <a16:rowId xmlns:a16="http://schemas.microsoft.com/office/drawing/2014/main" val="360337664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1BCDCF-D14A-4D0E-AEF2-3880DB74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6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9CEF9-4912-466F-9999-F110A3C5B6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51025D-57A5-4555-AAE6-61381FB42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532533"/>
              </p:ext>
            </p:extLst>
          </p:nvPr>
        </p:nvGraphicFramePr>
        <p:xfrm>
          <a:off x="152401" y="123112"/>
          <a:ext cx="11887198" cy="6582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5578">
                  <a:extLst>
                    <a:ext uri="{9D8B030D-6E8A-4147-A177-3AD203B41FA5}">
                      <a16:colId xmlns:a16="http://schemas.microsoft.com/office/drawing/2014/main" val="2244299065"/>
                    </a:ext>
                  </a:extLst>
                </a:gridCol>
                <a:gridCol w="2483744">
                  <a:extLst>
                    <a:ext uri="{9D8B030D-6E8A-4147-A177-3AD203B41FA5}">
                      <a16:colId xmlns:a16="http://schemas.microsoft.com/office/drawing/2014/main" val="4063711885"/>
                    </a:ext>
                  </a:extLst>
                </a:gridCol>
                <a:gridCol w="1788294">
                  <a:extLst>
                    <a:ext uri="{9D8B030D-6E8A-4147-A177-3AD203B41FA5}">
                      <a16:colId xmlns:a16="http://schemas.microsoft.com/office/drawing/2014/main" val="1418556823"/>
                    </a:ext>
                  </a:extLst>
                </a:gridCol>
                <a:gridCol w="1594561">
                  <a:extLst>
                    <a:ext uri="{9D8B030D-6E8A-4147-A177-3AD203B41FA5}">
                      <a16:colId xmlns:a16="http://schemas.microsoft.com/office/drawing/2014/main" val="2834623373"/>
                    </a:ext>
                  </a:extLst>
                </a:gridCol>
                <a:gridCol w="1271679">
                  <a:extLst>
                    <a:ext uri="{9D8B030D-6E8A-4147-A177-3AD203B41FA5}">
                      <a16:colId xmlns:a16="http://schemas.microsoft.com/office/drawing/2014/main" val="2719636007"/>
                    </a:ext>
                  </a:extLst>
                </a:gridCol>
                <a:gridCol w="4073342">
                  <a:extLst>
                    <a:ext uri="{9D8B030D-6E8A-4147-A177-3AD203B41FA5}">
                      <a16:colId xmlns:a16="http://schemas.microsoft.com/office/drawing/2014/main" val="3054458426"/>
                    </a:ext>
                  </a:extLst>
                </a:gridCol>
              </a:tblGrid>
              <a:tr h="1374335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सि.न.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कामको विवरण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विनियोजित वजेट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रकम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प्रतिशत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उपलव्धी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66160"/>
                  </a:ext>
                </a:extLst>
              </a:tr>
              <a:tr h="2002589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तोकिएका विद्यार्थीको दिवा खाजाका लागि विद्यालयलाई अनुदान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७४</a:t>
                      </a:r>
                      <a:r>
                        <a:rPr lang="en-US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लाख ९६ हजार ८७५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७१ लाख ६७ हजार ७५०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९५.६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आधारभूत तह (कक्षा १-५ )सम्म  अध्ययनरत करीब ६००० जना विद्यार्थीहरुलाई खाजा व्यवस्थापन गरिएको छ ।यसबाट विद्यार्थीहरुको उपस्थितिमा वृद्धि तथा पोषणमा सबै बालबालिकाहरुको पहुँच विस्तार भएको छ ।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extLst>
                  <a:ext uri="{0D108BD9-81ED-4DB2-BD59-A6C34878D82A}">
                    <a16:rowId xmlns:a16="http://schemas.microsoft.com/office/drawing/2014/main" val="3040625228"/>
                  </a:ext>
                </a:extLst>
              </a:tr>
              <a:tr h="2002589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प्र.अ. र विद्यालय कर्मचारीका लागि लेखा तथा जिन्सी तालिम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 लाख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 लाख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१००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४६ ‌वटा सामुदायिक विद्यालयका प्र.अ.तथा १० वटा माध्यमिक विद्यालयका लेखा हेर्ने कर्मचारीको पेशागत क्षमता विकास भई विद्यालयको लेखा तथा जिन्सी प्रणालीमा क्रमशः सुधार आएको छ ।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extLst>
                  <a:ext uri="{0D108BD9-81ED-4DB2-BD59-A6C34878D82A}">
                    <a16:rowId xmlns:a16="http://schemas.microsoft.com/office/drawing/2014/main" val="3607751464"/>
                  </a:ext>
                </a:extLst>
              </a:tr>
              <a:tr h="1202975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५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अंग्रेजी,गणित र विज्ञान विषयमा शिक्षण सहयोग अनुदान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२५ लाख ९२ हजार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२२ लाख १५ हजार ३२५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८५.४६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१.अंग्रेजी,गणित र विज्ञान विषयका दरवन्दी अभाव भएका माध्यमिक विद्यालयहरुमा शिक्षक व्यवस्थापन गरिएको छ ।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/>
                </a:tc>
                <a:extLst>
                  <a:ext uri="{0D108BD9-81ED-4DB2-BD59-A6C34878D82A}">
                    <a16:rowId xmlns:a16="http://schemas.microsoft.com/office/drawing/2014/main" val="410986304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620867-01D2-401D-8A7A-BA7BFABA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9CEF9-4912-466F-9999-F110A3C5B6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51025D-57A5-4555-AAE6-61381FB42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940934"/>
              </p:ext>
            </p:extLst>
          </p:nvPr>
        </p:nvGraphicFramePr>
        <p:xfrm>
          <a:off x="152400" y="304800"/>
          <a:ext cx="12039600" cy="655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4239">
                  <a:extLst>
                    <a:ext uri="{9D8B030D-6E8A-4147-A177-3AD203B41FA5}">
                      <a16:colId xmlns:a16="http://schemas.microsoft.com/office/drawing/2014/main" val="2244299065"/>
                    </a:ext>
                  </a:extLst>
                </a:gridCol>
                <a:gridCol w="2515587">
                  <a:extLst>
                    <a:ext uri="{9D8B030D-6E8A-4147-A177-3AD203B41FA5}">
                      <a16:colId xmlns:a16="http://schemas.microsoft.com/office/drawing/2014/main" val="4063711885"/>
                    </a:ext>
                  </a:extLst>
                </a:gridCol>
                <a:gridCol w="1811221">
                  <a:extLst>
                    <a:ext uri="{9D8B030D-6E8A-4147-A177-3AD203B41FA5}">
                      <a16:colId xmlns:a16="http://schemas.microsoft.com/office/drawing/2014/main" val="1418556823"/>
                    </a:ext>
                  </a:extLst>
                </a:gridCol>
                <a:gridCol w="1615004">
                  <a:extLst>
                    <a:ext uri="{9D8B030D-6E8A-4147-A177-3AD203B41FA5}">
                      <a16:colId xmlns:a16="http://schemas.microsoft.com/office/drawing/2014/main" val="2834623373"/>
                    </a:ext>
                  </a:extLst>
                </a:gridCol>
                <a:gridCol w="1287984">
                  <a:extLst>
                    <a:ext uri="{9D8B030D-6E8A-4147-A177-3AD203B41FA5}">
                      <a16:colId xmlns:a16="http://schemas.microsoft.com/office/drawing/2014/main" val="2719636007"/>
                    </a:ext>
                  </a:extLst>
                </a:gridCol>
                <a:gridCol w="4125565">
                  <a:extLst>
                    <a:ext uri="{9D8B030D-6E8A-4147-A177-3AD203B41FA5}">
                      <a16:colId xmlns:a16="http://schemas.microsoft.com/office/drawing/2014/main" val="3054458426"/>
                    </a:ext>
                  </a:extLst>
                </a:gridCol>
              </a:tblGrid>
              <a:tr h="2205410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सि.न.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कामको विवरण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विनियोजित वजेट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रकम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प्रतिशत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उपलव्धी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66160"/>
                  </a:ext>
                </a:extLst>
              </a:tr>
              <a:tr h="4347790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६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सार्वजनिक विद्यालयमा अध्ययनरत विद्यार्थीहरुका लागि छात्रबृत्ति (आवासीय तथा गैरआवासीय)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6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१६ लाख ४५ हजार</a:t>
                      </a:r>
                      <a:endParaRPr lang="ne-NP" sz="36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36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१५ लाख २७ हजार ८००</a:t>
                      </a:r>
                      <a:endParaRPr lang="ne-NP" sz="36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4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९२.८८</a:t>
                      </a:r>
                      <a:endParaRPr lang="ne-NP" sz="4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सामुदायिक विद्यालयका करिब ३५०० जना विद्यार्थीहरु  (छात्रा,दलित, तथा अपाङ्ग)लाई छात्रावृति वितरण गरिएको छ ।</a:t>
                      </a:r>
                      <a:endParaRPr lang="ne-NP" sz="36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71735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64C626-9662-4F1B-9B4F-0EE89B23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7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34AF4-8CAB-40DB-B2AA-8EAD22130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304801"/>
            <a:ext cx="11811000" cy="111283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ne-NP" sz="5400">
                <a:solidFill>
                  <a:sysClr val="windowText" lastClr="0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सूचना </a:t>
            </a:r>
            <a:r>
              <a:rPr lang="en-US" sz="5400">
                <a:solidFill>
                  <a:sysClr val="windowText" lastClr="0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</a:t>
            </a:r>
            <a:r>
              <a:rPr lang="ne-NP" sz="5400">
                <a:solidFill>
                  <a:sysClr val="windowText" lastClr="0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संचार तथा सामाजिक संजालमा झिमरुक गाउँपालिका</a:t>
            </a:r>
            <a:endParaRPr lang="en-US" sz="5400">
              <a:solidFill>
                <a:sysClr val="windowText" lastClr="00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3E546-C9F3-4172-B8AF-9AECA44C5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9"/>
            <a:ext cx="11353800" cy="5135560"/>
          </a:xfrm>
        </p:spPr>
        <p:txBody>
          <a:bodyPr>
            <a:normAutofit lnSpcReduction="10000"/>
          </a:bodyPr>
          <a:lstStyle/>
          <a:p>
            <a:r>
              <a:rPr lang="ne-NP" sz="3600">
                <a:cs typeface="Kalimati" panose="00000400000000000000" pitchFamily="2"/>
              </a:rPr>
              <a:t>वेवसाइट</a:t>
            </a:r>
            <a:r>
              <a:rPr lang="en-US" sz="3600">
                <a:cs typeface="Kalimati" panose="00000400000000000000" pitchFamily="2"/>
              </a:rPr>
              <a:t>:- </a:t>
            </a:r>
            <a:r>
              <a:rPr lang="en-US" sz="3600">
                <a:cs typeface="Kalimati" panose="00000400000000000000" pitchFamily="2"/>
                <a:hlinkClick r:id="rId3"/>
              </a:rPr>
              <a:t>www.jhimrukmun.gov.np</a:t>
            </a:r>
            <a:endParaRPr lang="en-US" sz="3600">
              <a:cs typeface="Kalimati" panose="00000400000000000000" pitchFamily="2"/>
            </a:endParaRPr>
          </a:p>
          <a:p>
            <a:r>
              <a:rPr lang="ne-NP" sz="3600">
                <a:cs typeface="Kalimati" panose="00000400000000000000" pitchFamily="2"/>
              </a:rPr>
              <a:t>ईमेल</a:t>
            </a:r>
            <a:r>
              <a:rPr lang="en-US" sz="3600">
                <a:cs typeface="Kalimati" panose="00000400000000000000" pitchFamily="2"/>
              </a:rPr>
              <a:t> :- </a:t>
            </a:r>
            <a:r>
              <a:rPr lang="en-US" sz="3600">
                <a:cs typeface="Kalimati" panose="00000400000000000000" pitchFamily="2"/>
                <a:hlinkClick r:id="rId4"/>
              </a:rPr>
              <a:t>info@jhimrukmun.gov.np / </a:t>
            </a:r>
            <a:r>
              <a:rPr lang="en-US" sz="3600">
                <a:cs typeface="Kalimati" panose="00000400000000000000" pitchFamily="2"/>
                <a:hlinkClick r:id="rId5"/>
              </a:rPr>
              <a:t>jhimrukmun@gmail.com</a:t>
            </a:r>
            <a:endParaRPr lang="en-US" sz="3600">
              <a:cs typeface="Kalimati" panose="00000400000000000000" pitchFamily="2"/>
            </a:endParaRPr>
          </a:p>
          <a:p>
            <a:pPr marL="400050" lvl="1" indent="0">
              <a:buNone/>
            </a:pPr>
            <a:r>
              <a:rPr lang="ne-NP" sz="1600">
                <a:cs typeface="Kalimati" panose="00000400000000000000" pitchFamily="2"/>
              </a:rPr>
              <a:t>शाखा/एकाई/वडा कार्यालय/स्वास्थ्य संस्थाका आ-आफ्नै सरकारी ईमेल ठेगाना संचालनमा</a:t>
            </a:r>
            <a:r>
              <a:rPr lang="en-US" sz="1600">
                <a:cs typeface="Kalimati" panose="00000400000000000000" pitchFamily="2"/>
              </a:rPr>
              <a:t> </a:t>
            </a:r>
            <a:r>
              <a:rPr lang="ne-NP" sz="1600">
                <a:cs typeface="Kalimati" panose="00000400000000000000" pitchFamily="2"/>
              </a:rPr>
              <a:t> रहेको</a:t>
            </a:r>
            <a:endParaRPr lang="en-US" sz="2000">
              <a:cs typeface="Kalimati" panose="00000400000000000000" pitchFamily="2"/>
            </a:endParaRPr>
          </a:p>
          <a:p>
            <a:r>
              <a:rPr lang="ne-NP" sz="3600">
                <a:cs typeface="Kalimati" panose="00000400000000000000" pitchFamily="2"/>
              </a:rPr>
              <a:t>फेसवुक</a:t>
            </a:r>
            <a:r>
              <a:rPr lang="en-US" sz="3600">
                <a:cs typeface="Kalimati" panose="00000400000000000000" pitchFamily="2"/>
              </a:rPr>
              <a:t> :- </a:t>
            </a:r>
            <a:r>
              <a:rPr lang="en-US" sz="3600">
                <a:cs typeface="Kalimati" panose="00000400000000000000" pitchFamily="2"/>
                <a:hlinkClick r:id="rId6"/>
              </a:rPr>
              <a:t>www.facebook.com/jhimrukmun</a:t>
            </a:r>
            <a:endParaRPr lang="en-US" sz="3600">
              <a:cs typeface="Kalimati" panose="00000400000000000000" pitchFamily="2"/>
            </a:endParaRPr>
          </a:p>
          <a:p>
            <a:r>
              <a:rPr lang="ne-NP" sz="3600">
                <a:cs typeface="Kalimati" panose="00000400000000000000" pitchFamily="2"/>
              </a:rPr>
              <a:t>टुइटर</a:t>
            </a:r>
            <a:r>
              <a:rPr lang="en-US" sz="3600">
                <a:cs typeface="Kalimati" panose="00000400000000000000" pitchFamily="2"/>
              </a:rPr>
              <a:t> :- </a:t>
            </a:r>
            <a:r>
              <a:rPr lang="en-US" sz="3600">
                <a:cs typeface="Kalimati" panose="00000400000000000000" pitchFamily="2"/>
                <a:hlinkClick r:id="rId7"/>
              </a:rPr>
              <a:t>www.twitter.com/jhimrukmun</a:t>
            </a:r>
            <a:endParaRPr lang="ne-NP" sz="3600">
              <a:cs typeface="Kalimati" panose="00000400000000000000" pitchFamily="2"/>
            </a:endParaRPr>
          </a:p>
          <a:p>
            <a:r>
              <a:rPr lang="ne-NP" sz="3600">
                <a:cs typeface="Kalimati" panose="00000400000000000000" pitchFamily="2"/>
              </a:rPr>
              <a:t>युट्युव</a:t>
            </a:r>
            <a:r>
              <a:rPr lang="en-US" sz="3600">
                <a:cs typeface="Kalimati" panose="00000400000000000000" pitchFamily="2"/>
              </a:rPr>
              <a:t> :- </a:t>
            </a:r>
            <a:r>
              <a:rPr lang="ne-NP" sz="3600">
                <a:cs typeface="Kalimati" panose="00000400000000000000" pitchFamily="2"/>
              </a:rPr>
              <a:t>झिमरुक गाउँपालिका भ्यागुते</a:t>
            </a:r>
            <a:r>
              <a:rPr lang="en-US" sz="3600">
                <a:cs typeface="Kalimati" panose="00000400000000000000" pitchFamily="2"/>
              </a:rPr>
              <a:t>,</a:t>
            </a:r>
            <a:r>
              <a:rPr lang="ne-NP" sz="3600">
                <a:cs typeface="Kalimati" panose="00000400000000000000" pitchFamily="2"/>
              </a:rPr>
              <a:t>प्यूठान</a:t>
            </a:r>
            <a:endParaRPr lang="en-US" sz="3600">
              <a:cs typeface="Kalimati" panose="00000400000000000000" pitchFamily="2"/>
            </a:endParaRPr>
          </a:p>
          <a:p>
            <a:r>
              <a:rPr lang="ne-NP" sz="3600">
                <a:cs typeface="Kalimati" panose="00000400000000000000" pitchFamily="2"/>
              </a:rPr>
              <a:t>अडियो नोटिस बोर्ड</a:t>
            </a:r>
            <a:r>
              <a:rPr lang="en-US" sz="3600">
                <a:cs typeface="Kalimati" panose="00000400000000000000" pitchFamily="2"/>
              </a:rPr>
              <a:t>:- </a:t>
            </a:r>
            <a:r>
              <a:rPr lang="ne-NP" sz="3600">
                <a:cs typeface="Kalimati" panose="00000400000000000000" pitchFamily="2"/>
              </a:rPr>
              <a:t>१६१८७०७०८६०१</a:t>
            </a:r>
          </a:p>
          <a:p>
            <a:r>
              <a:rPr lang="ne-NP" sz="3600">
                <a:cs typeface="Kalimati" panose="00000400000000000000" pitchFamily="2"/>
              </a:rPr>
              <a:t>सूचना अधिकारीको नं. </a:t>
            </a:r>
            <a:r>
              <a:rPr lang="en-US" sz="3600">
                <a:cs typeface="Kalimati" panose="00000400000000000000" pitchFamily="2"/>
              </a:rPr>
              <a:t>:- </a:t>
            </a:r>
            <a:r>
              <a:rPr lang="ne-NP" sz="3600">
                <a:cs typeface="Kalimati" panose="00000400000000000000" pitchFamily="2"/>
              </a:rPr>
              <a:t>९८५७८३६३२२</a:t>
            </a:r>
            <a:endParaRPr lang="en-US" sz="3600">
              <a:cs typeface="Kalimati" panose="00000400000000000000" pitchFamily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FC32-CACA-402A-B68A-9E6FCC51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0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92095-B681-4996-9B90-BB568BB9F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667000"/>
            <a:ext cx="12192000" cy="1905000"/>
          </a:xfrm>
        </p:spPr>
        <p:txBody>
          <a:bodyPr>
            <a:noAutofit/>
          </a:bodyPr>
          <a:lstStyle/>
          <a:p>
            <a:r>
              <a:rPr lang="ne-NP" sz="5400"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गाउँपालिकाको स्वास्थ्य एकाइ मार्फत संचालन भएका कार्यहरुको प्रगति विवरण</a:t>
            </a:r>
            <a:endParaRPr lang="en-US" sz="540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2DF049-3620-40D0-B5F1-9097FB027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7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9D95F1-F80F-4750-8E94-88EADDC82C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28030"/>
              </p:ext>
            </p:extLst>
          </p:nvPr>
        </p:nvGraphicFramePr>
        <p:xfrm>
          <a:off x="266698" y="152400"/>
          <a:ext cx="11696702" cy="6553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1326">
                  <a:extLst>
                    <a:ext uri="{9D8B030D-6E8A-4147-A177-3AD203B41FA5}">
                      <a16:colId xmlns:a16="http://schemas.microsoft.com/office/drawing/2014/main" val="2111401425"/>
                    </a:ext>
                  </a:extLst>
                </a:gridCol>
                <a:gridCol w="2029820">
                  <a:extLst>
                    <a:ext uri="{9D8B030D-6E8A-4147-A177-3AD203B41FA5}">
                      <a16:colId xmlns:a16="http://schemas.microsoft.com/office/drawing/2014/main" val="438381588"/>
                    </a:ext>
                  </a:extLst>
                </a:gridCol>
                <a:gridCol w="1300899">
                  <a:extLst>
                    <a:ext uri="{9D8B030D-6E8A-4147-A177-3AD203B41FA5}">
                      <a16:colId xmlns:a16="http://schemas.microsoft.com/office/drawing/2014/main" val="747955770"/>
                    </a:ext>
                  </a:extLst>
                </a:gridCol>
                <a:gridCol w="1205257">
                  <a:extLst>
                    <a:ext uri="{9D8B030D-6E8A-4147-A177-3AD203B41FA5}">
                      <a16:colId xmlns:a16="http://schemas.microsoft.com/office/drawing/2014/main" val="2289895168"/>
                    </a:ext>
                  </a:extLst>
                </a:gridCol>
                <a:gridCol w="664786">
                  <a:extLst>
                    <a:ext uri="{9D8B030D-6E8A-4147-A177-3AD203B41FA5}">
                      <a16:colId xmlns:a16="http://schemas.microsoft.com/office/drawing/2014/main" val="2342397404"/>
                    </a:ext>
                  </a:extLst>
                </a:gridCol>
                <a:gridCol w="5964614">
                  <a:extLst>
                    <a:ext uri="{9D8B030D-6E8A-4147-A177-3AD203B41FA5}">
                      <a16:colId xmlns:a16="http://schemas.microsoft.com/office/drawing/2014/main" val="2242305917"/>
                    </a:ext>
                  </a:extLst>
                </a:gridCol>
              </a:tblGrid>
              <a:tr h="920865"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सि.न.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कामको विवरण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विनियोजित वजेट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रकम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प्रतिशत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उपलव्धी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546720"/>
                  </a:ext>
                </a:extLst>
              </a:tr>
              <a:tr h="1607019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८४ वर्ष माथिका ज्येष्ठ नागरिकहरुका लागि उपाध्यक्ष कोषेली कार्यक्रम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</a:t>
                      </a:r>
                      <a:r>
                        <a:rPr lang="en-US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लाख ७५ हजार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</a:t>
                      </a:r>
                      <a:r>
                        <a:rPr lang="en-US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लाख ७५ हजार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१००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महिला ८३ जना पुरुष ६७ जना गरी जम्मा१५०जना ज्येष्ठ नागरिकहरुको  घर दैलोमै स्वास्थ्यकर्मी सहितको टोली पुगी स्वास्थ्य चेक जाच गरी कोशेली उपलब्ध गराउदा ज्येष्ठ नागरिक अत्यन्तै खुसी भएको ।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302669"/>
                  </a:ext>
                </a:extLst>
              </a:tr>
              <a:tr h="1607019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झिमरुक गाउँपालिकाभित्र बसोबास गर्ने ६० बर्ष माथिका नागरिकलाई निशुल्क आँखा उपचार कार्यक्रम 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 लाख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 लाख ५१ हजार ४८७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८४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नरेन्द्र गायत्री आँखा अस्पताल बिजुवारबाट  आखा उपचार सेवा -२१९ जनाले  पाएका  छन् जस  मध्ये चश्मा बनाउनेको  संख्या  -१०९ जना र शल्यक्रिया उपचार सेवा प्राप्त गर्नेको संख्या -२० जना रहेका ।   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266583"/>
                  </a:ext>
                </a:extLst>
              </a:tr>
              <a:tr h="1209148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नि:शुल्क औषधी खरिद र वितरण 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२३ लाख ९० हजार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२१ लाख १६ हजार ३४०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८९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कोभिड अस्थाई अस्पताल,स्वास्थ्य चौकी र आधारभूत स्वास्थ्य सेवा केन्द्रबाट समेत गरी जम्मा २५९३७ जनाले स्वास्थ्य उपचार सेवा प्राप्त  गरेका ।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046832"/>
                  </a:ext>
                </a:extLst>
              </a:tr>
              <a:tr h="1209148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20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आयुर्वेदिक औषधि खरिद र वितरण 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 लाख ८० हजार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 लाख ८० हजार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१००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पालिकास्तरमा मच्छीमा नागरिक आरोग्य केन्द्र स्थापना भई संचालनमा आए पश्‍चात  २२०२ जनाले आयुर्वेदिक उपचार सेवा प्राप्त गरेका ।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96702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26F1B7-C6A8-4F97-B2A7-9A76C6459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6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9D95F1-F80F-4750-8E94-88EADDC82C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938296"/>
              </p:ext>
            </p:extLst>
          </p:nvPr>
        </p:nvGraphicFramePr>
        <p:xfrm>
          <a:off x="266698" y="152401"/>
          <a:ext cx="11544302" cy="7090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4403">
                  <a:extLst>
                    <a:ext uri="{9D8B030D-6E8A-4147-A177-3AD203B41FA5}">
                      <a16:colId xmlns:a16="http://schemas.microsoft.com/office/drawing/2014/main" val="2111401425"/>
                    </a:ext>
                  </a:extLst>
                </a:gridCol>
                <a:gridCol w="1508316">
                  <a:extLst>
                    <a:ext uri="{9D8B030D-6E8A-4147-A177-3AD203B41FA5}">
                      <a16:colId xmlns:a16="http://schemas.microsoft.com/office/drawing/2014/main" val="438381588"/>
                    </a:ext>
                  </a:extLst>
                </a:gridCol>
                <a:gridCol w="1304007">
                  <a:extLst>
                    <a:ext uri="{9D8B030D-6E8A-4147-A177-3AD203B41FA5}">
                      <a16:colId xmlns:a16="http://schemas.microsoft.com/office/drawing/2014/main" val="747955770"/>
                    </a:ext>
                  </a:extLst>
                </a:gridCol>
                <a:gridCol w="1213309">
                  <a:extLst>
                    <a:ext uri="{9D8B030D-6E8A-4147-A177-3AD203B41FA5}">
                      <a16:colId xmlns:a16="http://schemas.microsoft.com/office/drawing/2014/main" val="2289895168"/>
                    </a:ext>
                  </a:extLst>
                </a:gridCol>
                <a:gridCol w="1278522">
                  <a:extLst>
                    <a:ext uri="{9D8B030D-6E8A-4147-A177-3AD203B41FA5}">
                      <a16:colId xmlns:a16="http://schemas.microsoft.com/office/drawing/2014/main" val="2342397404"/>
                    </a:ext>
                  </a:extLst>
                </a:gridCol>
                <a:gridCol w="5715745">
                  <a:extLst>
                    <a:ext uri="{9D8B030D-6E8A-4147-A177-3AD203B41FA5}">
                      <a16:colId xmlns:a16="http://schemas.microsoft.com/office/drawing/2014/main" val="2242305917"/>
                    </a:ext>
                  </a:extLst>
                </a:gridCol>
              </a:tblGrid>
              <a:tr h="798507"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सि.न.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कामको विवरण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विनियोजित वजेट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रकम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प्रतिशत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उपलव्धी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546720"/>
                  </a:ext>
                </a:extLst>
              </a:tr>
              <a:tr h="101759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ne-NP" sz="20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५</a:t>
                      </a: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कोभिड १९अस्थायी अस्पताल संचालन गरिएको  </a:t>
                      </a:r>
                    </a:p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१५ लाख २४ हजार ४००</a:t>
                      </a:r>
                    </a:p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११ लाख ५१ हजार १२६</a:t>
                      </a:r>
                    </a:p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७४</a:t>
                      </a:r>
                    </a:p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ओखरकोट स्वास्थ्य चौकीमा १ जना चिकित्सक, १ जना स्टाफ नर्स सहित दक्ष जनशक्तिको व्यवस्था गरी चिकित्सकीय स्वास्थ्य सेवा उपलब्ध गराइएको ।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424883"/>
                  </a:ext>
                </a:extLst>
              </a:tr>
              <a:tr h="2030811">
                <a:tc vMerge="1">
                  <a:txBody>
                    <a:bodyPr/>
                    <a:lstStyle/>
                    <a:p>
                      <a:pPr algn="ctr" fontAlgn="b"/>
                      <a:endParaRPr lang="ne-NP" sz="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</a:endParaRPr>
                    </a:p>
                  </a:txBody>
                  <a:tcPr marL="4738" marR="4738" marT="47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</a:endParaRPr>
                    </a:p>
                  </a:txBody>
                  <a:tcPr marL="4738" marR="4738" marT="47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</a:endParaRPr>
                    </a:p>
                  </a:txBody>
                  <a:tcPr marL="4738" marR="4738" marT="47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</a:endParaRPr>
                    </a:p>
                  </a:txBody>
                  <a:tcPr marL="4738" marR="4738" marT="47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</a:endParaRPr>
                    </a:p>
                  </a:txBody>
                  <a:tcPr marL="4738" marR="4738" marT="47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हाल ५ बेड सहित अक्सिजन सिलिन्डर ४ वटा ,अक्सिजन कन्सन्ट्रेटर ११ वटा पल्स अक्सिमिटर  ३० वटा र कोभिड १९ को संक्रमण नियन्त्रण, उपचार र निदानका लागि चाहिने औजार ,उपकरण ,स्वास्थ्य सामग्रीहरु  सहित कोभिड संक्रमितको उपचारका लागि अत्यावश्यकीय औषधी ब्यबस्थापन गरी संचालनमा ल्याइएको थप ५ बेड तयारी अबस्थामा राखिएको 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888737"/>
                  </a:ext>
                </a:extLst>
              </a:tr>
              <a:tr h="2706289">
                <a:tc vMerge="1">
                  <a:txBody>
                    <a:bodyPr/>
                    <a:lstStyle/>
                    <a:p>
                      <a:pPr algn="ctr" fontAlgn="ctr"/>
                      <a:endParaRPr lang="ne-NP" sz="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</a:endParaRPr>
                    </a:p>
                  </a:txBody>
                  <a:tcPr marL="4738" marR="4738" marT="47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</a:endParaRPr>
                    </a:p>
                  </a:txBody>
                  <a:tcPr marL="4738" marR="4738" marT="47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</a:endParaRPr>
                    </a:p>
                  </a:txBody>
                  <a:tcPr marL="4738" marR="4738" marT="47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</a:endParaRPr>
                    </a:p>
                  </a:txBody>
                  <a:tcPr marL="4738" marR="4738" marT="47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</a:endParaRPr>
                    </a:p>
                  </a:txBody>
                  <a:tcPr marL="4738" marR="4738" marT="47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२०७८ वैशाखदेखि हालसम्म २०९ जनाको </a:t>
                      </a:r>
                      <a:r>
                        <a:rPr lang="en-US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antigen test </a:t>
                      </a:r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गरिएकोमा ११४ जनामा  कोभिड १९ संक्रमण पुष्टि भएको छ । आजको मितिसम्म कोभिड अस्पतालमा भर्ना भई निको भएको संख्या - १० जना ,होम आईसोलेसनमा बसी  निको भएको संख्या - ९४ जना र आजको दिनसम्म होम आईसोलेसनमा बसेकाको संख्या - १० जना रहेको  छ । हाल उहाहरु सबैको स्वास्थ्य अवस्था सामान्य रहेको छ । कोभिडका कारण जिल्लाभित्र मृत्यु भएको संख्या - २ जना जिल्ला बाहिर मृत्यु भएको संख्या - ८ जना समेत गरी जम्मा १० जनाको मृत्यु भएको  छ। 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738" marR="4738" marT="473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414862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E35D61-F383-407A-86AA-E87B0922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0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92095-B681-4996-9B90-BB568BB9F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667000"/>
            <a:ext cx="12192000" cy="1905000"/>
          </a:xfrm>
        </p:spPr>
        <p:txBody>
          <a:bodyPr>
            <a:noAutofit/>
          </a:bodyPr>
          <a:lstStyle/>
          <a:p>
            <a:r>
              <a:rPr lang="ne-NP" sz="5400"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गाउँपालिकामा पोषण स्वयंसेविका मार्फत मार्फत संचालन भएका कार्यहरुको प्रगति विवरण</a:t>
            </a:r>
            <a:endParaRPr lang="en-US" sz="540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992F1F-C2D7-4647-B2BB-8E0B118E1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1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F852B6B-10DD-4BBC-BCF6-0293A2306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349333"/>
              </p:ext>
            </p:extLst>
          </p:nvPr>
        </p:nvGraphicFramePr>
        <p:xfrm>
          <a:off x="9833" y="146052"/>
          <a:ext cx="11953569" cy="64833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4738">
                  <a:extLst>
                    <a:ext uri="{9D8B030D-6E8A-4147-A177-3AD203B41FA5}">
                      <a16:colId xmlns:a16="http://schemas.microsoft.com/office/drawing/2014/main" val="1709747171"/>
                    </a:ext>
                  </a:extLst>
                </a:gridCol>
                <a:gridCol w="3887429">
                  <a:extLst>
                    <a:ext uri="{9D8B030D-6E8A-4147-A177-3AD203B41FA5}">
                      <a16:colId xmlns:a16="http://schemas.microsoft.com/office/drawing/2014/main" val="329312142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85891043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45126925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58317896"/>
                    </a:ext>
                  </a:extLst>
                </a:gridCol>
                <a:gridCol w="2590802">
                  <a:extLst>
                    <a:ext uri="{9D8B030D-6E8A-4147-A177-3AD203B41FA5}">
                      <a16:colId xmlns:a16="http://schemas.microsoft.com/office/drawing/2014/main" val="1087080229"/>
                    </a:ext>
                  </a:extLst>
                </a:gridCol>
              </a:tblGrid>
              <a:tr h="1850047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सि.नं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कार्यक्रमको विवरण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विनियोजित वजेट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रकम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प्रतिशत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उपलव्धी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159785"/>
                  </a:ext>
                </a:extLst>
              </a:tr>
              <a:tr h="2690135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48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गाउँपालिका स्तरीय पोषण तथा खाद्य सुरक्षा निर्देशक समितिका पदाधिकारीहरुलाई पोषणको महत्व, बहुक्षेत्रीय पोषण योजना,यसको कार्यान्वयन, अनुगमन, तथा प्रतिवेदनबारे १ दिवसीय प्रशिक्षण  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३५ हजार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२६ हजार ८५५   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७७.५ प्रतिशत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३० जना सहभागीहरुलाई पोषणको बारेमा जानकारी गराइएको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941169"/>
                  </a:ext>
                </a:extLst>
              </a:tr>
              <a:tr h="1943165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48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</a:t>
                      </a:r>
                      <a:endParaRPr lang="en-US" sz="4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वडा स्तरीय पोषण तथा खाद्य सुरक्षा निर्देशक समितिको गठन तथा वैठक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 लाख  ६ हजार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 लाख  ६ हजार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algn="ctr" fontAlgn="ctr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१०० प्रतिशत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सवै वडाका ८० जना सहभागीहरुलाई पोषणको बारेमा जानकारी गराइएको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964629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72A202-00BC-48D4-B17E-D9DA1D349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8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9CEF9-4912-466F-9999-F110A3C5B6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51025D-57A5-4555-AAE6-61381FB42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858436"/>
              </p:ext>
            </p:extLst>
          </p:nvPr>
        </p:nvGraphicFramePr>
        <p:xfrm>
          <a:off x="152400" y="304800"/>
          <a:ext cx="11429999" cy="563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9594">
                  <a:extLst>
                    <a:ext uri="{9D8B030D-6E8A-4147-A177-3AD203B41FA5}">
                      <a16:colId xmlns:a16="http://schemas.microsoft.com/office/drawing/2014/main" val="2244299065"/>
                    </a:ext>
                  </a:extLst>
                </a:gridCol>
                <a:gridCol w="2388215">
                  <a:extLst>
                    <a:ext uri="{9D8B030D-6E8A-4147-A177-3AD203B41FA5}">
                      <a16:colId xmlns:a16="http://schemas.microsoft.com/office/drawing/2014/main" val="4063711885"/>
                    </a:ext>
                  </a:extLst>
                </a:gridCol>
                <a:gridCol w="1719513">
                  <a:extLst>
                    <a:ext uri="{9D8B030D-6E8A-4147-A177-3AD203B41FA5}">
                      <a16:colId xmlns:a16="http://schemas.microsoft.com/office/drawing/2014/main" val="1418556823"/>
                    </a:ext>
                  </a:extLst>
                </a:gridCol>
                <a:gridCol w="1533232">
                  <a:extLst>
                    <a:ext uri="{9D8B030D-6E8A-4147-A177-3AD203B41FA5}">
                      <a16:colId xmlns:a16="http://schemas.microsoft.com/office/drawing/2014/main" val="2834623373"/>
                    </a:ext>
                  </a:extLst>
                </a:gridCol>
                <a:gridCol w="1222769">
                  <a:extLst>
                    <a:ext uri="{9D8B030D-6E8A-4147-A177-3AD203B41FA5}">
                      <a16:colId xmlns:a16="http://schemas.microsoft.com/office/drawing/2014/main" val="2719636007"/>
                    </a:ext>
                  </a:extLst>
                </a:gridCol>
                <a:gridCol w="3916676">
                  <a:extLst>
                    <a:ext uri="{9D8B030D-6E8A-4147-A177-3AD203B41FA5}">
                      <a16:colId xmlns:a16="http://schemas.microsoft.com/office/drawing/2014/main" val="3054458426"/>
                    </a:ext>
                  </a:extLst>
                </a:gridCol>
              </a:tblGrid>
              <a:tr h="1786672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सि.न.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कामको विवरण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विनियोजित वजेट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रकम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प्रतिशत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उपलव्धी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66160"/>
                  </a:ext>
                </a:extLst>
              </a:tr>
              <a:tr h="3852128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4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</a:t>
                      </a: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आधारभूत विद्यालयहरुमा फिल्टर प्रणाली वितरण कार्यक्रम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८ लाख ४९ हजार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८ लाख ४९ हजार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१००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१.आधारभूत तह (कक्षा १-५) सम्मका करिब ३८०० विद्यार्थीहरुमा स्वच्छ पिउने पानीको पहुँच विस्तार भएको छ ।यस कार्यक्रमबाट २४ ‌वटा सामुदायिक विद्यालयहरुमा विद्युतीय फिल्टर जडान गरिएको छ ।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2169" marR="2169" marT="216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28586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64C626-9662-4F1B-9B4F-0EE89B23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8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F852B6B-10DD-4BBC-BCF6-0293A2306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586887"/>
              </p:ext>
            </p:extLst>
          </p:nvPr>
        </p:nvGraphicFramePr>
        <p:xfrm>
          <a:off x="9833" y="146053"/>
          <a:ext cx="11877368" cy="66714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0437">
                  <a:extLst>
                    <a:ext uri="{9D8B030D-6E8A-4147-A177-3AD203B41FA5}">
                      <a16:colId xmlns:a16="http://schemas.microsoft.com/office/drawing/2014/main" val="1709747171"/>
                    </a:ext>
                  </a:extLst>
                </a:gridCol>
                <a:gridCol w="3739330">
                  <a:extLst>
                    <a:ext uri="{9D8B030D-6E8A-4147-A177-3AD203B41FA5}">
                      <a16:colId xmlns:a16="http://schemas.microsoft.com/office/drawing/2014/main" val="329312142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85891043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45126925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158317896"/>
                    </a:ext>
                  </a:extLst>
                </a:gridCol>
                <a:gridCol w="3352801">
                  <a:extLst>
                    <a:ext uri="{9D8B030D-6E8A-4147-A177-3AD203B41FA5}">
                      <a16:colId xmlns:a16="http://schemas.microsoft.com/office/drawing/2014/main" val="1087080229"/>
                    </a:ext>
                  </a:extLst>
                </a:gridCol>
              </a:tblGrid>
              <a:tr h="1278380">
                <a:tc>
                  <a:txBody>
                    <a:bodyPr/>
                    <a:lstStyle/>
                    <a:p>
                      <a:pPr algn="l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सि.नं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कार्यक्रमको विवरण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विनियोजित वजेट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रकम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प्रतिशत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उपलव्धी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159785"/>
                  </a:ext>
                </a:extLst>
              </a:tr>
              <a:tr h="1259604">
                <a:tc>
                  <a:txBody>
                    <a:bodyPr/>
                    <a:lstStyle/>
                    <a:p>
                      <a:pPr algn="l" fontAlgn="ctr"/>
                      <a:r>
                        <a:rPr lang="ne-NP" sz="54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</a:t>
                      </a:r>
                      <a:endParaRPr lang="en-US" sz="5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सुनौलो हजार दिनका आमाहरुको समुहलाई तरकारीको विऊ वितरण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</a:t>
                      </a:r>
                      <a:r>
                        <a:rPr lang="en-US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लाख ४० हजार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</a:t>
                      </a:r>
                      <a:r>
                        <a:rPr lang="en-US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लाख ४० हजार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१००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सवै वडाका २४० जना १००० दिनका आमाहरुको पोषणमा सुधार हुने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999466"/>
                  </a:ext>
                </a:extLst>
              </a:tr>
              <a:tr h="1851456">
                <a:tc>
                  <a:txBody>
                    <a:bodyPr/>
                    <a:lstStyle/>
                    <a:p>
                      <a:pPr algn="l" fontAlgn="ctr"/>
                      <a:r>
                        <a:rPr lang="ne-NP" sz="54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</a:t>
                      </a:r>
                      <a:endParaRPr lang="en-US" sz="5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विपन्न समुदायका सुनौलो हजार दिनका आमाहरुलाई प्राथमिकता दिई -तौलिया,नेलकटर,साबुन तथा सरफ १ किलो दिने) 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 लाख ९५ हजार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 लाख ९५ हजार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१००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28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सरसफाईमा ध्यान दिने बानीको विकास हुने ।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4837"/>
                  </a:ext>
                </a:extLst>
              </a:tr>
              <a:tr h="2093907">
                <a:tc>
                  <a:txBody>
                    <a:bodyPr/>
                    <a:lstStyle/>
                    <a:p>
                      <a:pPr algn="l" fontAlgn="ctr"/>
                      <a:r>
                        <a:rPr lang="ne-NP" sz="5400" b="0" i="0" u="none" strike="noStrike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५</a:t>
                      </a:r>
                      <a:endParaRPr lang="en-US" sz="5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आधारभूत विद्यालय र स्वास्थ्य संस्थाहरुमा फिल्टर जडान कार्यक्रम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८ लाख ४९ हजार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८ लाख ४९ हजार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32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१००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e-NP" sz="28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२४ वटा आधारभूत विद्यालयका३८००  बालबालिका र ८ वटा स्वास्थ्य संस्थाहरुमा स्वच्छ खानेपानीको पहुँचमा वृद्धि भई विरामी हुने दर घट्ने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68405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856D6E-F228-46B5-94FD-BA7D73096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4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92095-B681-4996-9B90-BB568BB9F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667000"/>
            <a:ext cx="12192000" cy="1905000"/>
          </a:xfrm>
        </p:spPr>
        <p:txBody>
          <a:bodyPr>
            <a:noAutofit/>
          </a:bodyPr>
          <a:lstStyle/>
          <a:p>
            <a:r>
              <a:rPr lang="ne-NP" sz="5400"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गाउँपालिकामा लघु उद्यम कार्यक्रम मार्फत संचालन भएका कार्यहरुको प्रगति विवरण</a:t>
            </a:r>
            <a:endParaRPr lang="en-US" sz="540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D07D26-E048-47E7-A6D8-F71967E65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2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F55CD9B-FC98-4E70-9DA7-C030357D10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023599"/>
              </p:ext>
            </p:extLst>
          </p:nvPr>
        </p:nvGraphicFramePr>
        <p:xfrm>
          <a:off x="152400" y="136524"/>
          <a:ext cx="11887199" cy="6508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410504004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248640657"/>
                    </a:ext>
                  </a:extLst>
                </a:gridCol>
                <a:gridCol w="1551038">
                  <a:extLst>
                    <a:ext uri="{9D8B030D-6E8A-4147-A177-3AD203B41FA5}">
                      <a16:colId xmlns:a16="http://schemas.microsoft.com/office/drawing/2014/main" val="2733610315"/>
                    </a:ext>
                  </a:extLst>
                </a:gridCol>
                <a:gridCol w="1150374">
                  <a:extLst>
                    <a:ext uri="{9D8B030D-6E8A-4147-A177-3AD203B41FA5}">
                      <a16:colId xmlns:a16="http://schemas.microsoft.com/office/drawing/2014/main" val="155695130"/>
                    </a:ext>
                  </a:extLst>
                </a:gridCol>
                <a:gridCol w="1073682">
                  <a:extLst>
                    <a:ext uri="{9D8B030D-6E8A-4147-A177-3AD203B41FA5}">
                      <a16:colId xmlns:a16="http://schemas.microsoft.com/office/drawing/2014/main" val="2781262349"/>
                    </a:ext>
                  </a:extLst>
                </a:gridCol>
                <a:gridCol w="5445105">
                  <a:extLst>
                    <a:ext uri="{9D8B030D-6E8A-4147-A177-3AD203B41FA5}">
                      <a16:colId xmlns:a16="http://schemas.microsoft.com/office/drawing/2014/main" val="629789369"/>
                    </a:ext>
                  </a:extLst>
                </a:gridCol>
              </a:tblGrid>
              <a:tr h="1068926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क्र.स.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कामको विवरण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विनियोजित वजेट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रकम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खर्च प्रतिशत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मुख्य उपलब्धीहरु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700189"/>
                  </a:ext>
                </a:extLst>
              </a:tr>
              <a:tr h="1004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1800" u="none" strike="noStrike">
                          <a:effectLst/>
                          <a:cs typeface="Kalimati" panose="00000400000000000000" pitchFamily="2"/>
                        </a:rPr>
                        <a:t>उद्यम विकासका लागि सामाजिक परिचालन कार्यक्रम</a:t>
                      </a:r>
                      <a:endParaRPr lang="ne-NP" sz="18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50</a:t>
                      </a:r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48</a:t>
                      </a:r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790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r>
                        <a:rPr lang="ne-NP" sz="1800" u="none" strike="noStrike">
                          <a:effectLst/>
                          <a:cs typeface="Kalimati" panose="00000400000000000000" pitchFamily="2"/>
                        </a:rPr>
                        <a:t>९६.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8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झिमरुक गाउँपालिकाका वडा नं. ६ र ७ मा विभिन्न समूह गठन तथा  छनौट गरी घरधुरी सर्वेक्षण,ग्रामीण लेखाजोखा जस्ता कार्यक्रम गरेको।</a:t>
                      </a:r>
                      <a:endParaRPr lang="ne-NP" sz="18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174428"/>
                  </a:ext>
                </a:extLst>
              </a:tr>
              <a:tr h="1168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1800" u="none" strike="noStrike">
                          <a:effectLst/>
                          <a:cs typeface="Kalimati" panose="00000400000000000000" pitchFamily="2"/>
                        </a:rPr>
                        <a:t>उद्यमशिलता विकास तालिम </a:t>
                      </a:r>
                      <a:endParaRPr lang="ne-NP" sz="18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</a:t>
                      </a:r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34</a:t>
                      </a:r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</a:t>
                      </a:r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17</a:t>
                      </a:r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560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r>
                        <a:rPr lang="ne-NP" sz="1800" u="none" strike="noStrike">
                          <a:effectLst/>
                          <a:cs typeface="Kalimati" panose="00000400000000000000" pitchFamily="2"/>
                        </a:rPr>
                        <a:t>८७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8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वडा नं. ६ र ७ मा ६६ जनालाई ३ वटा तालिम प्रदान गरिएको , सहभाग</a:t>
                      </a:r>
                      <a:r>
                        <a:rPr lang="en-US" sz="18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L</a:t>
                      </a:r>
                      <a:r>
                        <a:rPr lang="ne-NP" sz="18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हरुले व्यवसाय कसरी गर्ने र व्यवसायका फाईदा र वेफाईदाहरु छुट्टाउन सक्षम भएका</a:t>
                      </a:r>
                      <a:endParaRPr lang="ne-NP" sz="18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476108"/>
                  </a:ext>
                </a:extLst>
              </a:tr>
              <a:tr h="23709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1800" u="none" strike="noStrike">
                          <a:effectLst/>
                          <a:cs typeface="Kalimati" panose="00000400000000000000" pitchFamily="2"/>
                        </a:rPr>
                        <a:t>प्राविधिक सिप विकास तालिम </a:t>
                      </a:r>
                      <a:endParaRPr lang="ne-NP" sz="18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6</a:t>
                      </a:r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38</a:t>
                      </a:r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800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</a:t>
                      </a:r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27</a:t>
                      </a:r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885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r>
                        <a:rPr lang="ne-NP" sz="1800" u="none" strike="noStrike">
                          <a:effectLst/>
                          <a:cs typeface="Kalimati" panose="00000400000000000000" pitchFamily="2"/>
                        </a:rPr>
                        <a:t>३५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8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वडा नं. ६ मा १० जना र ७ मा ९ जनालाई ३ महिने सिलाईकटाई तालिम </a:t>
                      </a:r>
                      <a:r>
                        <a:rPr lang="en-US" sz="18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;'?</a:t>
                      </a:r>
                      <a:r>
                        <a:rPr lang="ne-NP" sz="18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गरेको</a:t>
                      </a:r>
                      <a:endParaRPr lang="en-US" sz="1800" u="none" strike="noStrike">
                        <a:effectLst/>
                        <a:latin typeface="CSIT" panose="040B0500000000000000" pitchFamily="82" charset="0"/>
                        <a:cs typeface="Kalimati" panose="00000400000000000000" pitchFamily="2"/>
                      </a:endParaRPr>
                    </a:p>
                    <a:p>
                      <a:pPr algn="l" fontAlgn="b"/>
                      <a:r>
                        <a:rPr lang="ne-NP" sz="18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वडा नं. ६ मा २ जनालाई व्युटिपार्लर तालिम</a:t>
                      </a:r>
                      <a:r>
                        <a:rPr lang="en-US" sz="18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,</a:t>
                      </a:r>
                      <a:br>
                        <a:rPr lang="ne-NP" sz="18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</a:br>
                      <a:r>
                        <a:rPr lang="ne-NP" sz="18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वडा नं. ६ मा १० जनालाई वुटिक तालिम र वडा नं. ६ मा १० जनालाई ३० दिने वुटिक तालिम प्रदान गरिएको जसले गर्दा व्यवसाय गर्ने सक्षम वनाइएको</a:t>
                      </a:r>
                      <a:r>
                        <a:rPr lang="en-US" sz="18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,</a:t>
                      </a:r>
                      <a:br>
                        <a:rPr lang="ne-NP" sz="18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</a:br>
                      <a:r>
                        <a:rPr lang="ne-NP" sz="18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वडा नं. ७ मा चोयाको चित्रा वनाउने तालिम दिएको जसले आयआर्जनमा टेवा पुराउन सहयोग गरेको</a:t>
                      </a:r>
                      <a:endParaRPr lang="ne-NP" sz="18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167997"/>
                  </a:ext>
                </a:extLst>
              </a:tr>
              <a:tr h="8962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1800" u="none" strike="noStrike">
                          <a:effectLst/>
                          <a:cs typeface="Kalimati" panose="00000400000000000000" pitchFamily="2"/>
                        </a:rPr>
                        <a:t>प्रविधी हस्तान्तरण</a:t>
                      </a:r>
                      <a:endParaRPr lang="ne-NP" sz="18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</a:t>
                      </a:r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68</a:t>
                      </a:r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800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74</a:t>
                      </a:r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r>
                        <a:rPr lang="ne-NP" sz="1800" u="none" strike="noStrike">
                          <a:effectLst/>
                          <a:cs typeface="Kalimati" panose="00000400000000000000" pitchFamily="2"/>
                        </a:rPr>
                        <a:t>२६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8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सिलाई मेसिन  4 वटा ,ईन्टरलग मेसिन 1 वटा ,कैची 9 वटा ,रिङ्ग 10 वटा वितरण गरेको जसले गर्दा उद्य</a:t>
                      </a:r>
                      <a:r>
                        <a:rPr lang="en-US" sz="18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dL</a:t>
                      </a:r>
                      <a:r>
                        <a:rPr lang="ne-NP" sz="18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लाई उद्यम संचालन गर्न केह</a:t>
                      </a:r>
                      <a:r>
                        <a:rPr lang="en-US" sz="18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L</a:t>
                      </a:r>
                      <a:r>
                        <a:rPr lang="ne-NP" sz="1800" u="none" strike="noStrike">
                          <a:effectLst/>
                          <a:latin typeface="CSIT" panose="040B0500000000000000" pitchFamily="82" charset="0"/>
                          <a:cs typeface="Kalimati" panose="00000400000000000000" pitchFamily="2"/>
                        </a:rPr>
                        <a:t> राहत मिलेको</a:t>
                      </a:r>
                      <a:endParaRPr lang="ne-NP" sz="1800" b="0" i="0" u="none" strike="noStrike">
                        <a:solidFill>
                          <a:srgbClr val="000000"/>
                        </a:solidFill>
                        <a:effectLst/>
                        <a:latin typeface="CSIT" panose="040B05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9598597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984803-B887-4213-9D2D-58821A19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5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C3FF60B-8970-48A1-BE1B-B2505119F4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450736"/>
              </p:ext>
            </p:extLst>
          </p:nvPr>
        </p:nvGraphicFramePr>
        <p:xfrm>
          <a:off x="14748" y="282656"/>
          <a:ext cx="11948653" cy="6822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4788">
                  <a:extLst>
                    <a:ext uri="{9D8B030D-6E8A-4147-A177-3AD203B41FA5}">
                      <a16:colId xmlns:a16="http://schemas.microsoft.com/office/drawing/2014/main" val="3590687994"/>
                    </a:ext>
                  </a:extLst>
                </a:gridCol>
                <a:gridCol w="1643064">
                  <a:extLst>
                    <a:ext uri="{9D8B030D-6E8A-4147-A177-3AD203B41FA5}">
                      <a16:colId xmlns:a16="http://schemas.microsoft.com/office/drawing/2014/main" val="156558295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800470028"/>
                    </a:ext>
                  </a:extLst>
                </a:gridCol>
                <a:gridCol w="4419601">
                  <a:extLst>
                    <a:ext uri="{9D8B030D-6E8A-4147-A177-3AD203B41FA5}">
                      <a16:colId xmlns:a16="http://schemas.microsoft.com/office/drawing/2014/main" val="2645915604"/>
                    </a:ext>
                  </a:extLst>
                </a:gridCol>
              </a:tblGrid>
              <a:tr h="58087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मुख्यमन्त्री ग्रामिण विकास तथा रोजगार कार्यक्रम 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902930"/>
                  </a:ext>
                </a:extLst>
              </a:tr>
              <a:tr h="580876"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b="0" i="0" u="none" strike="noStrike">
                          <a:solidFill>
                            <a:srgbClr val="000000"/>
                          </a:solidFill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योजनाहरुको विवरण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वजेट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खर्च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707825"/>
                  </a:ext>
                </a:extLst>
              </a:tr>
              <a:tr h="1481235"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विपन्न वर्गका कृषकका लागि प्लास्टिक टनेल वितरण 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85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टनेलभित्र तरकारी तथा बेर्ना  उत्पादन गरी विपन्न वर्गको आयस्तरमा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वृद्धि हुने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353515"/>
                  </a:ext>
                </a:extLst>
              </a:tr>
              <a:tr h="1481235"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विपन्न वर्गका कृषकका लागि मुर्रा जातको राँगो  वितरण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7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7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उन्‍नत जातको नश्‍ल सुधार भै दुघको उत्पादनमा वृद्बि हुने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967879"/>
                  </a:ext>
                </a:extLst>
              </a:tr>
              <a:tr h="1225561"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विपन्न बर्गका जोखिमयुक्त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#/ 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भएका  परिवारको आवास निर्माण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10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50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8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19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806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६  वटा विपन्न वर्गका नागरिकले सुरक्षित आवासमा वस्ने अवस्था सृजना हुने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297871"/>
                  </a:ext>
                </a:extLst>
              </a:tr>
              <a:tr h="1225561"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विपन्न अपाङ्ग तथा दलित वर्गका लागि ट्वाइलेट निर्माण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99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800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वडा नं. ३ को कोटफेर वस्तीमा सरसफाइयुक्त वस्ती विकास भइ सरुवा रोगको संक्रमणबाट वच्न सहज हुने 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06436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700BDF-525B-484A-AB3F-6070D1AE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9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92095-B681-4996-9B90-BB568BB9F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7400"/>
            <a:ext cx="12192000" cy="1905000"/>
          </a:xfrm>
        </p:spPr>
        <p:txBody>
          <a:bodyPr>
            <a:noAutofit/>
          </a:bodyPr>
          <a:lstStyle/>
          <a:p>
            <a:r>
              <a:rPr lang="ne-NP" sz="5400"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गाउँपालिकाबाट संचालन भई कार्य सम्पन्न भएका मुख्य-मुख्य योजना/आयोजनाको प्रगति विवरण</a:t>
            </a:r>
            <a:endParaRPr lang="en-US" sz="540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4E1CC8-05B6-4B27-B9B3-3221673C9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AEF2D8D-B4C0-472B-B9D2-F10DBD1AD6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0932"/>
              </p:ext>
            </p:extLst>
          </p:nvPr>
        </p:nvGraphicFramePr>
        <p:xfrm>
          <a:off x="304800" y="68381"/>
          <a:ext cx="11658600" cy="67212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5309">
                  <a:extLst>
                    <a:ext uri="{9D8B030D-6E8A-4147-A177-3AD203B41FA5}">
                      <a16:colId xmlns:a16="http://schemas.microsoft.com/office/drawing/2014/main" val="1421135386"/>
                    </a:ext>
                  </a:extLst>
                </a:gridCol>
                <a:gridCol w="1117948">
                  <a:extLst>
                    <a:ext uri="{9D8B030D-6E8A-4147-A177-3AD203B41FA5}">
                      <a16:colId xmlns:a16="http://schemas.microsoft.com/office/drawing/2014/main" val="2670718816"/>
                    </a:ext>
                  </a:extLst>
                </a:gridCol>
                <a:gridCol w="1782369">
                  <a:extLst>
                    <a:ext uri="{9D8B030D-6E8A-4147-A177-3AD203B41FA5}">
                      <a16:colId xmlns:a16="http://schemas.microsoft.com/office/drawing/2014/main" val="1513889087"/>
                    </a:ext>
                  </a:extLst>
                </a:gridCol>
                <a:gridCol w="1092354">
                  <a:extLst>
                    <a:ext uri="{9D8B030D-6E8A-4147-A177-3AD203B41FA5}">
                      <a16:colId xmlns:a16="http://schemas.microsoft.com/office/drawing/2014/main" val="1476064377"/>
                    </a:ext>
                  </a:extLst>
                </a:gridCol>
                <a:gridCol w="551807">
                  <a:extLst>
                    <a:ext uri="{9D8B030D-6E8A-4147-A177-3AD203B41FA5}">
                      <a16:colId xmlns:a16="http://schemas.microsoft.com/office/drawing/2014/main" val="3449534546"/>
                    </a:ext>
                  </a:extLst>
                </a:gridCol>
                <a:gridCol w="4558813">
                  <a:extLst>
                    <a:ext uri="{9D8B030D-6E8A-4147-A177-3AD203B41FA5}">
                      <a16:colId xmlns:a16="http://schemas.microsoft.com/office/drawing/2014/main" val="2024985057"/>
                    </a:ext>
                  </a:extLst>
                </a:gridCol>
              </a:tblGrid>
              <a:tr h="43542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ne-NP" sz="2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सुरक्षित नागरिक आवास कार्यक्रम</a:t>
                      </a:r>
                      <a:endParaRPr lang="ne-NP" sz="28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e-NP" sz="18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228860"/>
                  </a:ext>
                </a:extLst>
              </a:tr>
              <a:tr h="3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वजेट</a:t>
                      </a:r>
                      <a:endParaRPr lang="ne-NP" sz="18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निकासा</a:t>
                      </a:r>
                      <a:endParaRPr lang="ne-NP" sz="18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खर्च</a:t>
                      </a:r>
                      <a:endParaRPr lang="ne-NP" sz="18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e-NP" sz="16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 </a:t>
                      </a:r>
                      <a:endParaRPr lang="ne-NP" sz="18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3625"/>
                  </a:ext>
                </a:extLst>
              </a:tr>
              <a:tr h="1167659">
                <a:tc>
                  <a:txBody>
                    <a:bodyPr/>
                    <a:lstStyle/>
                    <a:p>
                      <a:pPr algn="l" fontAlgn="t"/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सुरक्षित नागरिक आवास कार्यक्रम -झिमरुक गाउँपालिका- 200 वटा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cfjf; lgdf{)f</a:t>
                      </a:r>
                      <a:endParaRPr lang="ne-NP" sz="2000" b="0" i="0" u="none" strike="noStrike">
                        <a:solidFill>
                          <a:srgbClr val="212529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 s/f]*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25 nfv 52 xhf/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47 nfv 50 xhf/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झिमरुका गाउँपालिकाबाट थप रकमको व्यवस्था गरी  95 घर परिवारले सुरक्षित आवासमा वस्ने अवस्था सृजना भएको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320992"/>
                  </a:ext>
                </a:extLst>
              </a:tr>
              <a:tr h="2206461"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विपन्न वर्गका लागि जस्तापाता खरिद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 s/f]*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CS NEPAL" panose="040B7200000000000000" pitchFamily="82" charset="0"/>
                          <a:ea typeface="+mn-ea"/>
                          <a:cs typeface="Kalimati" panose="00000400000000000000" pitchFamily="2"/>
                        </a:rPr>
                        <a:t>2 s/f]*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CS NEPAL" panose="040B7200000000000000" pitchFamily="82" charset="0"/>
                          <a:ea typeface="+mn-ea"/>
                          <a:cs typeface="Kalimati" panose="00000400000000000000" pitchFamily="2"/>
                        </a:rPr>
                        <a:t>2 s/f]*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झिमरुका गाउँपालिकाका आ.व 2075-076मा 120 घर आ. व 2076-077 मा 533 घर र आ.व</a:t>
                      </a:r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=</a:t>
                      </a:r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2077-078 मा 323 घर गरी जम्मा  976 घर परिवारलाई  खरको छानाबाट विस्थापन गरी जस्तापाताको सुरक्षित आवासमा वस्ने अवस्था सृजना भएको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526502"/>
                  </a:ext>
                </a:extLst>
              </a:tr>
              <a:tr h="58823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ne-NP" sz="32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निशुल्क जग्गा व्यवस्थापन सम्वन्धमा </a:t>
                      </a:r>
                      <a:endParaRPr lang="ne-NP" sz="32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250708"/>
                  </a:ext>
                </a:extLst>
              </a:tr>
              <a:tr h="1961299">
                <a:tc gridSpan="4">
                  <a:txBody>
                    <a:bodyPr/>
                    <a:lstStyle/>
                    <a:p>
                      <a:pPr algn="l" fontAlgn="b"/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आधारभूत स्वास्थ्य सेवा केन्द्रको भवन निर्माणका लागि वडा  न 4 मा करिव 3 रोपनी ,  वडा न 8  मा 9 आना , वडा न 3 को वडा कार्यालय भवन निर्माणका लागि  1.5 रोपनी भन्दा बढी र 15 सैयाको अस्पताल निर्माणका  लागि ओखरकोट स्वास्थ्य चौकी नजिक ढाँडामा 7 रोपनी भन्दा बढी जग्गा निशुल्क रुपमा प्राप्त गरिएको ।</a:t>
                      </a:r>
                      <a:endParaRPr lang="ne-NP" sz="18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8704" marR="8704" marT="87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</a:t>
                      </a:r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वडा न 3 4 र 8 मा आधारभ</a:t>
                      </a:r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"</a:t>
                      </a:r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त सेवा केन्द्रको भवन निर्माणको कार्य सुरु भएको, वडा न 3 मा वडा कार्यालय भवन निर्माणको क्रममा रहेको , 15 शैयाको</a:t>
                      </a:r>
                      <a:r>
                        <a:rPr lang="en-US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kflnsf:t/Lo</a:t>
                      </a:r>
                      <a:r>
                        <a:rPr lang="ne-NP" sz="18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अस्पतालका लागि सोही जग्गामा भवन निर्माणका लागि  डीपिआर तयार भएको ।</a:t>
                      </a:r>
                      <a:endParaRPr lang="en-US" sz="2000"/>
                    </a:p>
                  </a:txBody>
                  <a:tcPr marL="8704" marR="8704" marT="8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e-NP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11029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04DC2-9AD6-4408-BCEB-6947BED21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7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0"/>
            <a:ext cx="11887202" cy="76200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ne-NP" sz="2800">
                <a:cs typeface="Kalimati" pitchFamily="2"/>
              </a:rPr>
              <a:t>समस्याहरु/समस्या समाधानका लागि गरिएका प्रयासहरु </a:t>
            </a:r>
            <a:endParaRPr lang="en-US" sz="2800">
              <a:cs typeface="Kalimati" pitchFamily="2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95A9619-2110-40E0-8F50-CB2720E59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057899"/>
              </p:ext>
            </p:extLst>
          </p:nvPr>
        </p:nvGraphicFramePr>
        <p:xfrm>
          <a:off x="0" y="661406"/>
          <a:ext cx="12039601" cy="6173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6374">
                  <a:extLst>
                    <a:ext uri="{9D8B030D-6E8A-4147-A177-3AD203B41FA5}">
                      <a16:colId xmlns:a16="http://schemas.microsoft.com/office/drawing/2014/main" val="2464027260"/>
                    </a:ext>
                  </a:extLst>
                </a:gridCol>
                <a:gridCol w="3526243">
                  <a:extLst>
                    <a:ext uri="{9D8B030D-6E8A-4147-A177-3AD203B41FA5}">
                      <a16:colId xmlns:a16="http://schemas.microsoft.com/office/drawing/2014/main" val="2781220039"/>
                    </a:ext>
                  </a:extLst>
                </a:gridCol>
                <a:gridCol w="7656984">
                  <a:extLst>
                    <a:ext uri="{9D8B030D-6E8A-4147-A177-3AD203B41FA5}">
                      <a16:colId xmlns:a16="http://schemas.microsoft.com/office/drawing/2014/main" val="2414614445"/>
                    </a:ext>
                  </a:extLst>
                </a:gridCol>
              </a:tblGrid>
              <a:tr h="487408">
                <a:tc>
                  <a:txBody>
                    <a:bodyPr/>
                    <a:lstStyle/>
                    <a:p>
                      <a:r>
                        <a:rPr lang="ne-NP" sz="2800">
                          <a:cs typeface="Kalimati" panose="00000400000000000000" pitchFamily="2"/>
                        </a:rPr>
                        <a:t>सि.न</a:t>
                      </a:r>
                      <a:endParaRPr lang="en-US" sz="2800">
                        <a:cs typeface="Kalimati" panose="00000400000000000000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sz="2800">
                          <a:cs typeface="Kalimati" panose="00000400000000000000" pitchFamily="2"/>
                        </a:rPr>
                        <a:t>समस्या</a:t>
                      </a:r>
                      <a:endParaRPr lang="en-US" sz="2800">
                        <a:cs typeface="Kalimati" panose="00000400000000000000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sz="2800">
                          <a:cs typeface="Kalimati" panose="00000400000000000000" pitchFamily="2"/>
                        </a:rPr>
                        <a:t>समाधानको लागि गरिएका प्रयासहरु</a:t>
                      </a:r>
                      <a:endParaRPr lang="en-US" sz="2800">
                        <a:cs typeface="Kalimati" panose="00000400000000000000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630907"/>
                  </a:ext>
                </a:extLst>
              </a:tr>
              <a:tr h="545727">
                <a:tc>
                  <a:txBody>
                    <a:bodyPr/>
                    <a:lstStyle/>
                    <a:p>
                      <a:r>
                        <a:rPr lang="ne-NP" sz="1800">
                          <a:cs typeface="Kalimati" panose="00000400000000000000" pitchFamily="2"/>
                        </a:rPr>
                        <a:t>१</a:t>
                      </a:r>
                      <a:endParaRPr lang="en-US" sz="1800">
                        <a:cs typeface="Kalimati" panose="00000400000000000000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e-NP" sz="2400">
                          <a:cs typeface="Kalimati" panose="00000400000000000000" pitchFamily="2"/>
                        </a:rPr>
                        <a:t>पर्याप्त जनशक्तिको कमी</a:t>
                      </a:r>
                      <a:endParaRPr lang="en-US" sz="2400">
                        <a:latin typeface="Kokila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e-NP" sz="2400">
                          <a:cs typeface="Kalimati" panose="00000400000000000000" pitchFamily="2"/>
                        </a:rPr>
                        <a:t>लोकसेवा आयोगमा कर्मचारी पदपूर्तिको लागि माग गरिएको</a:t>
                      </a:r>
                      <a:endParaRPr lang="en-US" sz="2400">
                        <a:latin typeface="Kokila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378501"/>
                  </a:ext>
                </a:extLst>
              </a:tr>
              <a:tr h="995148">
                <a:tc>
                  <a:txBody>
                    <a:bodyPr/>
                    <a:lstStyle/>
                    <a:p>
                      <a:r>
                        <a:rPr lang="ne-NP" sz="1800">
                          <a:cs typeface="Kalimati" panose="00000400000000000000" pitchFamily="2"/>
                        </a:rPr>
                        <a:t>२</a:t>
                      </a:r>
                      <a:endParaRPr lang="en-US" sz="1800">
                        <a:cs typeface="Kalimati" panose="00000400000000000000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e-NP" sz="2400">
                          <a:cs typeface="Kalimati" panose="00000400000000000000" pitchFamily="2"/>
                        </a:rPr>
                        <a:t>सूचना प्रविधिमैत्री दक्ष जनशक्तिको कमी</a:t>
                      </a:r>
                      <a:endParaRPr lang="en-US" sz="2400">
                        <a:latin typeface="Kokila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e-NP" sz="2400">
                          <a:cs typeface="Kalimati" panose="00000400000000000000" pitchFamily="2"/>
                        </a:rPr>
                        <a:t>जनशक्तिको दक्षता वृद्वि गर्नको  लागि तालिम संञ्चालन गरिएको</a:t>
                      </a:r>
                      <a:endParaRPr lang="en-US" sz="2400">
                        <a:latin typeface="Kokila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273475"/>
                  </a:ext>
                </a:extLst>
              </a:tr>
              <a:tr h="1893991">
                <a:tc>
                  <a:txBody>
                    <a:bodyPr/>
                    <a:lstStyle/>
                    <a:p>
                      <a:r>
                        <a:rPr lang="ne-NP" sz="1800">
                          <a:cs typeface="Kalimati" panose="00000400000000000000" pitchFamily="2"/>
                        </a:rPr>
                        <a:t>३</a:t>
                      </a:r>
                      <a:endParaRPr lang="en-US" sz="1800">
                        <a:cs typeface="Kalimati" panose="00000400000000000000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e-NP" sz="2400">
                          <a:cs typeface="Kalimati" panose="00000400000000000000" pitchFamily="2"/>
                        </a:rPr>
                        <a:t>भौतिक पूर्वाधारको कमी</a:t>
                      </a:r>
                      <a:r>
                        <a:rPr lang="en-US" sz="2400">
                          <a:cs typeface="Kalimati" panose="00000400000000000000" pitchFamily="2"/>
                        </a:rPr>
                        <a:t>(</a:t>
                      </a:r>
                      <a:r>
                        <a:rPr lang="ne-NP" sz="2400">
                          <a:cs typeface="Kalimati" panose="00000400000000000000" pitchFamily="2"/>
                        </a:rPr>
                        <a:t>गाउँपालिका</a:t>
                      </a:r>
                      <a:r>
                        <a:rPr lang="en-US" sz="2400">
                          <a:cs typeface="Kalimati" panose="00000400000000000000" pitchFamily="2"/>
                        </a:rPr>
                        <a:t>,</a:t>
                      </a:r>
                      <a:r>
                        <a:rPr lang="ne-NP" sz="2400">
                          <a:cs typeface="Kalimati" panose="00000400000000000000" pitchFamily="2"/>
                        </a:rPr>
                        <a:t>वडा कार्यालयका भवन नभएका </a:t>
                      </a:r>
                      <a:r>
                        <a:rPr lang="en-US" sz="2400">
                          <a:cs typeface="Kalimati" panose="00000400000000000000" pitchFamily="2"/>
                        </a:rPr>
                        <a:t>,</a:t>
                      </a:r>
                      <a:r>
                        <a:rPr lang="ne-NP" sz="2400">
                          <a:cs typeface="Kalimati" panose="00000400000000000000" pitchFamily="2"/>
                        </a:rPr>
                        <a:t>भएका पनि जिर्ण अवस्थामा रहेका</a:t>
                      </a:r>
                      <a:r>
                        <a:rPr lang="en-US" sz="2400">
                          <a:cs typeface="Kalimati" panose="00000400000000000000" pitchFamily="2"/>
                        </a:rPr>
                        <a:t>)</a:t>
                      </a:r>
                      <a:endParaRPr lang="en-US" sz="2400">
                        <a:latin typeface="Kokila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e-NP" sz="2400">
                          <a:cs typeface="Kalimati" panose="00000400000000000000" pitchFamily="2"/>
                        </a:rPr>
                        <a:t>सभाहल निर्माण गरी सोही ठाउँबाट गाउँपालिकाको काम कारबाही संञ्चालन गर्ने व्यवस्था मिलाइएको । गाउँपालिको प्रमुख प्रशासकीय भवन र वडाहरुका भवन निर्माण भइ रहेका।</a:t>
                      </a:r>
                      <a:endParaRPr lang="en-US" sz="2400">
                        <a:latin typeface="Kokila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010588"/>
                  </a:ext>
                </a:extLst>
              </a:tr>
              <a:tr h="1130250">
                <a:tc>
                  <a:txBody>
                    <a:bodyPr/>
                    <a:lstStyle/>
                    <a:p>
                      <a:r>
                        <a:rPr lang="ne-NP" sz="1800">
                          <a:cs typeface="Kalimati" panose="00000400000000000000" pitchFamily="2"/>
                        </a:rPr>
                        <a:t>४</a:t>
                      </a:r>
                      <a:endParaRPr lang="en-US" sz="1800">
                        <a:cs typeface="Kalimati" panose="00000400000000000000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cs typeface="Kalimati" panose="00000400000000000000" pitchFamily="2"/>
                        </a:rPr>
                        <a:t> Landline </a:t>
                      </a:r>
                      <a:r>
                        <a:rPr lang="ne-NP" sz="2400">
                          <a:cs typeface="Kalimati" panose="00000400000000000000" pitchFamily="2"/>
                        </a:rPr>
                        <a:t>टेलिफोन नभएको तथा मोबाइल फोनमा समेत समस्या</a:t>
                      </a:r>
                      <a:endParaRPr lang="en-US" sz="2400">
                        <a:latin typeface="Kokila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e-NP" sz="2400">
                          <a:cs typeface="Kalimati" panose="00000400000000000000" pitchFamily="2"/>
                        </a:rPr>
                        <a:t>नेपाल टेलिकममा सेवा सुधारको लागि पटक पटक मौखिक तथा पत्र मार्फत समेत जानकारी गराइएको </a:t>
                      </a:r>
                      <a:endParaRPr lang="en-US" sz="2400">
                        <a:latin typeface="Kokila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436769"/>
                  </a:ext>
                </a:extLst>
              </a:tr>
              <a:tr h="906951">
                <a:tc>
                  <a:txBody>
                    <a:bodyPr/>
                    <a:lstStyle/>
                    <a:p>
                      <a:r>
                        <a:rPr lang="ne-NP" sz="2000">
                          <a:cs typeface="Kalimati" panose="00000400000000000000" pitchFamily="2"/>
                        </a:rPr>
                        <a:t>५</a:t>
                      </a:r>
                      <a:endParaRPr lang="en-US" sz="2000">
                        <a:cs typeface="Kalimati" panose="00000400000000000000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e-NP" sz="2000">
                          <a:cs typeface="Kalimati" panose="00000400000000000000" pitchFamily="2"/>
                        </a:rPr>
                        <a:t>पर्यटकीय क्षेत्रको पर्याप्त विकास गर्न नसकिएको </a:t>
                      </a:r>
                      <a:endParaRPr lang="en-US" sz="2000">
                        <a:cs typeface="Kalimati" panose="00000400000000000000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e-NP" sz="2000">
                          <a:cs typeface="Kalimati" panose="00000400000000000000" pitchFamily="2"/>
                        </a:rPr>
                        <a:t>पर्यटकीय स्थलहरुको विकास गर्ने कार्यलाई तिव्ररुपमा अगाडि वढाइएको । नेपाने खेलकुद मैदान </a:t>
                      </a:r>
                      <a:r>
                        <a:rPr lang="en-US" sz="2000">
                          <a:cs typeface="Kalimati" panose="00000400000000000000" pitchFamily="2"/>
                        </a:rPr>
                        <a:t>,</a:t>
                      </a:r>
                      <a:r>
                        <a:rPr lang="ne-NP" sz="2000">
                          <a:cs typeface="Kalimati" panose="00000400000000000000" pitchFamily="2"/>
                        </a:rPr>
                        <a:t>रक गार्डेन </a:t>
                      </a:r>
                      <a:r>
                        <a:rPr lang="en-US" sz="2000">
                          <a:cs typeface="Kalimati" panose="00000400000000000000" pitchFamily="2"/>
                        </a:rPr>
                        <a:t>,</a:t>
                      </a:r>
                      <a:r>
                        <a:rPr lang="ne-NP" sz="2000">
                          <a:cs typeface="Kalimati" panose="00000400000000000000" pitchFamily="2"/>
                        </a:rPr>
                        <a:t>ओखरकोट कोट घर </a:t>
                      </a:r>
                      <a:r>
                        <a:rPr lang="en-US" sz="2000">
                          <a:cs typeface="Kalimati" panose="00000400000000000000" pitchFamily="2"/>
                        </a:rPr>
                        <a:t>,</a:t>
                      </a:r>
                      <a:r>
                        <a:rPr lang="ne-NP" sz="2000">
                          <a:cs typeface="Kalimati" panose="00000400000000000000" pitchFamily="2"/>
                        </a:rPr>
                        <a:t>इस्नाथानको </a:t>
                      </a:r>
                      <a:r>
                        <a:rPr lang="en-US" sz="2000">
                          <a:cs typeface="Kalimati" panose="00000400000000000000" pitchFamily="2"/>
                        </a:rPr>
                        <a:t>DPR </a:t>
                      </a:r>
                      <a:r>
                        <a:rPr lang="ne-NP" sz="2000">
                          <a:cs typeface="Kalimati" panose="00000400000000000000" pitchFamily="2"/>
                        </a:rPr>
                        <a:t>तयार गरीएको</a:t>
                      </a:r>
                      <a:endParaRPr lang="en-US" sz="2000">
                        <a:cs typeface="Kalimati" panose="00000400000000000000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83667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E6F551-EF65-4318-A222-B8F8A6F14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49CB0-F74D-4E80-8939-3CEC6E2B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e-NP" sz="6600">
                <a:cs typeface="Kalimati" panose="00000400000000000000" pitchFamily="2"/>
              </a:rPr>
              <a:t>जानकारीको लागि</a:t>
            </a:r>
            <a:endParaRPr lang="en-US" sz="6600">
              <a:cs typeface="Kalimati" panose="00000400000000000000" pitchFamily="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227C6-EBCF-46E1-8A23-BDCFAC048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438400"/>
            <a:ext cx="11734800" cy="36877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ne-NP" sz="4400">
                <a:latin typeface="Kokila" panose="020B0604020202020204" pitchFamily="34" charset="0"/>
                <a:cs typeface="Kokila" panose="020B0604020202020204" pitchFamily="34" charset="0"/>
              </a:rPr>
              <a:t>माथि उल्लिखित विवरणमा संक्षिप्त र मुख्य मुख्य कुराहरु समावेश गरिएको छ । वार्षिक प्रगति प्रतिवेदनमा सम्पुर्ण विवरण हेर्न सक्नु हुनेछ । केही दिनपछि  गाउँपालिकाको वेवसाइट </a:t>
            </a:r>
            <a:r>
              <a:rPr lang="en-US" sz="4400">
                <a:latin typeface="Kokila" panose="020B0604020202020204" pitchFamily="34" charset="0"/>
                <a:cs typeface="Kokila" panose="020B0604020202020204" pitchFamily="34" charset="0"/>
                <a:hlinkClick r:id="rId2"/>
              </a:rPr>
              <a:t>www.jhimrukmun.gov.np</a:t>
            </a:r>
            <a:r>
              <a:rPr lang="en-US" sz="440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ne-NP" sz="4400">
                <a:latin typeface="Kokila" panose="020B0604020202020204" pitchFamily="34" charset="0"/>
                <a:cs typeface="Kokila" panose="020B0604020202020204" pitchFamily="34" charset="0"/>
              </a:rPr>
              <a:t>मा हेर्न सकिनेछ।</a:t>
            </a:r>
            <a:endParaRPr lang="en-US" sz="440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3FE97-C0DA-4BE4-AD04-7B770BF2C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0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EF1AD-B2C6-4234-8823-D7D1C3489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81200"/>
            <a:ext cx="10972800" cy="1143000"/>
          </a:xfrm>
        </p:spPr>
        <p:txBody>
          <a:bodyPr>
            <a:normAutofit/>
          </a:bodyPr>
          <a:lstStyle/>
          <a:p>
            <a:r>
              <a:rPr lang="ne-NP" sz="6600">
                <a:cs typeface="Kalimati" panose="00000400000000000000" pitchFamily="2"/>
              </a:rPr>
              <a:t>यहाँहरुका कुनै जिज्ञासाहरु </a:t>
            </a:r>
            <a:r>
              <a:rPr lang="en-US" sz="6600">
                <a:cs typeface="Kalimati" panose="00000400000000000000" pitchFamily="2"/>
              </a:rPr>
              <a:t>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A9E865-6048-4090-8FE4-E03D75EBE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8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EF1AD-B2C6-4234-8823-D7D1C3489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81200"/>
            <a:ext cx="10972800" cy="1143000"/>
          </a:xfrm>
        </p:spPr>
        <p:txBody>
          <a:bodyPr>
            <a:normAutofit/>
          </a:bodyPr>
          <a:lstStyle/>
          <a:p>
            <a:r>
              <a:rPr lang="ne-NP" sz="6000">
                <a:cs typeface="Kalimati" panose="00000400000000000000" pitchFamily="2"/>
              </a:rPr>
              <a:t>धन्यवाद।</a:t>
            </a:r>
            <a:endParaRPr lang="en-US" sz="6000">
              <a:cs typeface="Kalimati" panose="00000400000000000000" pitchFamily="2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03014C-5F7D-49C5-8B82-AF13E1BE0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8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C59B127-F78E-47F1-8434-591238138A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906164"/>
              </p:ext>
            </p:extLst>
          </p:nvPr>
        </p:nvGraphicFramePr>
        <p:xfrm>
          <a:off x="0" y="0"/>
          <a:ext cx="11963400" cy="655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5862">
                  <a:extLst>
                    <a:ext uri="{9D8B030D-6E8A-4147-A177-3AD203B41FA5}">
                      <a16:colId xmlns:a16="http://schemas.microsoft.com/office/drawing/2014/main" val="3425889931"/>
                    </a:ext>
                  </a:extLst>
                </a:gridCol>
                <a:gridCol w="2952992">
                  <a:extLst>
                    <a:ext uri="{9D8B030D-6E8A-4147-A177-3AD203B41FA5}">
                      <a16:colId xmlns:a16="http://schemas.microsoft.com/office/drawing/2014/main" val="1298105426"/>
                    </a:ext>
                  </a:extLst>
                </a:gridCol>
                <a:gridCol w="2725838">
                  <a:extLst>
                    <a:ext uri="{9D8B030D-6E8A-4147-A177-3AD203B41FA5}">
                      <a16:colId xmlns:a16="http://schemas.microsoft.com/office/drawing/2014/main" val="171827527"/>
                    </a:ext>
                  </a:extLst>
                </a:gridCol>
                <a:gridCol w="3028708">
                  <a:extLst>
                    <a:ext uri="{9D8B030D-6E8A-4147-A177-3AD203B41FA5}">
                      <a16:colId xmlns:a16="http://schemas.microsoft.com/office/drawing/2014/main" val="629716015"/>
                    </a:ext>
                  </a:extLst>
                </a:gridCol>
              </a:tblGrid>
              <a:tr h="34038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e-NP" sz="2000" b="1" u="none" strike="noStrike">
                          <a:effectLst/>
                          <a:cs typeface="Kalimati" panose="00000400000000000000" pitchFamily="2"/>
                        </a:rPr>
                        <a:t>झिमरुक गाउँपालिकाको आ.व. २०७७/०७८ को आम्दानी</a:t>
                      </a:r>
                      <a:endParaRPr lang="ne-NP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571541"/>
                  </a:ext>
                </a:extLst>
              </a:tr>
              <a:tr h="6566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r>
                        <a:rPr lang="ne-NP" sz="2000" u="none" strike="noStrike">
                          <a:effectLst/>
                          <a:cs typeface="Kalimati" panose="00000400000000000000" pitchFamily="2"/>
                        </a:rPr>
                        <a:t>स्रोत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</a:p>
                    <a:p>
                      <a:pPr algn="ctr" fontAlgn="b"/>
                      <a:r>
                        <a:rPr lang="ne-NP" sz="2000" u="none" strike="noStrike">
                          <a:effectLst/>
                          <a:cs typeface="Kalimati" panose="00000400000000000000" pitchFamily="2"/>
                        </a:rPr>
                        <a:t>जम्मा वजेट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cs typeface="Kalimati" panose="00000400000000000000" pitchFamily="2"/>
                        </a:rPr>
                        <a:t>आम्दानी 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cs typeface="Kalimati" panose="00000400000000000000" pitchFamily="2"/>
                        </a:rPr>
                        <a:t>बाँकी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692934"/>
                  </a:ext>
                </a:extLst>
              </a:tr>
              <a:tr h="979907"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cs typeface="Kalimati" panose="00000400000000000000" pitchFamily="2"/>
                        </a:rPr>
                        <a:t>संघीय सरकार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36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करोड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30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49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36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करोड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30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49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367467"/>
                  </a:ext>
                </a:extLst>
              </a:tr>
              <a:tr h="979907"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cs typeface="Kalimati" panose="00000400000000000000" pitchFamily="2"/>
                        </a:rPr>
                        <a:t>प्रदेश सरकार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करोड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21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12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करोड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17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22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9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० हजार -कम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832353"/>
                  </a:ext>
                </a:extLst>
              </a:tr>
              <a:tr h="979907"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cs typeface="Kalimati" panose="00000400000000000000" pitchFamily="2"/>
                        </a:rPr>
                        <a:t>राजश्व बाडफाड -संघीय सरकार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8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करोड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6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24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610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6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करोड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98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52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359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करोड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7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72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250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-कम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614556"/>
                  </a:ext>
                </a:extLst>
              </a:tr>
              <a:tr h="656639"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cs typeface="Kalimati" panose="00000400000000000000" pitchFamily="2"/>
                        </a:rPr>
                        <a:t>राजश्व बाडफाड -प्रदेश सरकार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37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99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52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26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14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27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399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-बढी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877141"/>
                  </a:ext>
                </a:extLst>
              </a:tr>
              <a:tr h="979907"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cs typeface="Kalimati" panose="00000400000000000000" pitchFamily="2"/>
                        </a:rPr>
                        <a:t>आन्तरिक स्रोत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करोड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88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85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करोड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92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20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638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35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166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बढी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62448"/>
                  </a:ext>
                </a:extLst>
              </a:tr>
              <a:tr h="979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r>
                        <a:rPr lang="ne-NP" sz="2000" u="none" strike="noStrike">
                          <a:effectLst/>
                          <a:cs typeface="Kalimati" panose="00000400000000000000" pitchFamily="2"/>
                        </a:rPr>
                        <a:t>जम्मा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50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करोड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84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70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432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49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करोड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90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70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747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93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99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684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180882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F1F206-3EB8-41A7-A1DE-4B4A9398F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4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12D055-96C7-4CCF-9DA8-A1060EF01D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304636"/>
              </p:ext>
            </p:extLst>
          </p:nvPr>
        </p:nvGraphicFramePr>
        <p:xfrm>
          <a:off x="152401" y="1143000"/>
          <a:ext cx="11887198" cy="524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2878">
                  <a:extLst>
                    <a:ext uri="{9D8B030D-6E8A-4147-A177-3AD203B41FA5}">
                      <a16:colId xmlns:a16="http://schemas.microsoft.com/office/drawing/2014/main" val="1050556775"/>
                    </a:ext>
                  </a:extLst>
                </a:gridCol>
                <a:gridCol w="2624446">
                  <a:extLst>
                    <a:ext uri="{9D8B030D-6E8A-4147-A177-3AD203B41FA5}">
                      <a16:colId xmlns:a16="http://schemas.microsoft.com/office/drawing/2014/main" val="3905470142"/>
                    </a:ext>
                  </a:extLst>
                </a:gridCol>
                <a:gridCol w="2635473">
                  <a:extLst>
                    <a:ext uri="{9D8B030D-6E8A-4147-A177-3AD203B41FA5}">
                      <a16:colId xmlns:a16="http://schemas.microsoft.com/office/drawing/2014/main" val="2805140044"/>
                    </a:ext>
                  </a:extLst>
                </a:gridCol>
                <a:gridCol w="1841524">
                  <a:extLst>
                    <a:ext uri="{9D8B030D-6E8A-4147-A177-3AD203B41FA5}">
                      <a16:colId xmlns:a16="http://schemas.microsoft.com/office/drawing/2014/main" val="2488579916"/>
                    </a:ext>
                  </a:extLst>
                </a:gridCol>
                <a:gridCol w="2392877">
                  <a:extLst>
                    <a:ext uri="{9D8B030D-6E8A-4147-A177-3AD203B41FA5}">
                      <a16:colId xmlns:a16="http://schemas.microsoft.com/office/drawing/2014/main" val="3714138723"/>
                    </a:ext>
                  </a:extLst>
                </a:gridCol>
              </a:tblGrid>
              <a:tr h="874364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खर्च प्रकार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b="0" i="0" u="none" strike="noStrike">
                          <a:solidFill>
                            <a:srgbClr val="000000"/>
                          </a:solidFill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विनियोजित वजेट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खर्च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वित्तीय प्रगति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भौतिक प्रगति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23515"/>
                  </a:ext>
                </a:extLst>
              </a:tr>
              <a:tr h="874364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चालु खर्च 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31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करोड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41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21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194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25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करोड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86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63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812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82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.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35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प्रतिशत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83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.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47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प्रतिशत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893472"/>
                  </a:ext>
                </a:extLst>
              </a:tr>
              <a:tr h="874364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पूँजीगत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19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करोड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43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49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238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17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करोड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93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99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197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92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.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31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प्रतिशत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99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.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43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प्रतिशत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354430"/>
                  </a:ext>
                </a:extLst>
              </a:tr>
              <a:tr h="874364">
                <a:tc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cs typeface="Kalimati" panose="00000400000000000000" pitchFamily="2"/>
                        </a:rPr>
                        <a:t>जम्मा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50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करोड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84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70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432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43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करोड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80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63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86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.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15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प्रतिशत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91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.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25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प्रतिशत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771663"/>
                  </a:ext>
                </a:extLst>
              </a:tr>
              <a:tr h="87436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फिर्ता रकम 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फिर्ता रकम 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करोड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30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52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959842"/>
                  </a:ext>
                </a:extLst>
              </a:tr>
              <a:tr h="87436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कम आएको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कम आएको</a:t>
                      </a:r>
                      <a:endParaRPr lang="ne-NP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93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99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68</a:t>
                      </a:r>
                      <a:r>
                        <a:rPr lang="ne-NP" sz="24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४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6486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8BF31F6-1732-4284-BC47-827E33FEEF4B}"/>
              </a:ext>
            </a:extLst>
          </p:cNvPr>
          <p:cNvSpPr txBox="1"/>
          <p:nvPr/>
        </p:nvSpPr>
        <p:spPr>
          <a:xfrm>
            <a:off x="177801" y="228600"/>
            <a:ext cx="11887198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800" u="none" strike="noStrike">
                <a:effectLst/>
                <a:cs typeface="Kalimati" panose="00000400000000000000" pitchFamily="2"/>
              </a:rPr>
              <a:t>झिमरुक गाउँपालिकाको आ.व. २०७७/०७८ को भौतिक तथा वित्तीय प्रगति </a:t>
            </a:r>
            <a:endParaRPr lang="ne-NP" sz="28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  <a:cs typeface="Kalimati" panose="00000400000000000000" pitchFamily="2"/>
            </a:endParaRPr>
          </a:p>
          <a:p>
            <a:pPr algn="ctr"/>
            <a:endParaRPr lang="en-US" sz="28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92D3CAE-A27C-4834-98E1-A93485B1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3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5877F-75CE-4922-923D-B0170C751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3629"/>
            <a:ext cx="12039600" cy="1415414"/>
          </a:xfrm>
        </p:spPr>
        <p:txBody>
          <a:bodyPr>
            <a:noAutofit/>
          </a:bodyPr>
          <a:lstStyle/>
          <a:p>
            <a:r>
              <a:rPr lang="ne-NP"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गाउँपालिकाको आ.व. २०७५/०७६ देखि २०७६/०७७ सम्मको वेरुजु</a:t>
            </a:r>
            <a:endParaRPr lang="en-US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676883-B5B3-476C-B037-DDD47AD48C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745000"/>
              </p:ext>
            </p:extLst>
          </p:nvPr>
        </p:nvGraphicFramePr>
        <p:xfrm>
          <a:off x="228601" y="1285875"/>
          <a:ext cx="11582400" cy="556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3399">
                  <a:extLst>
                    <a:ext uri="{9D8B030D-6E8A-4147-A177-3AD203B41FA5}">
                      <a16:colId xmlns:a16="http://schemas.microsoft.com/office/drawing/2014/main" val="1444320237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721618367"/>
                    </a:ext>
                  </a:extLst>
                </a:gridCol>
                <a:gridCol w="3657601">
                  <a:extLst>
                    <a:ext uri="{9D8B030D-6E8A-4147-A177-3AD203B41FA5}">
                      <a16:colId xmlns:a16="http://schemas.microsoft.com/office/drawing/2014/main" val="1976410628"/>
                    </a:ext>
                  </a:extLst>
                </a:gridCol>
              </a:tblGrid>
              <a:tr h="1238250"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2075</a:t>
                      </a:r>
                      <a:r>
                        <a:rPr lang="ne-NP" sz="2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०76 सम्मको जम्मा बेरुजु रकम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 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करोड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25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70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43600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2076</a:t>
                      </a:r>
                      <a:r>
                        <a:rPr lang="ne-NP" sz="2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०77 मा सम्परिक्षण गरिएको बेरुजु फर्छ्यौट रकम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96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18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772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522281"/>
                  </a:ext>
                </a:extLst>
              </a:tr>
              <a:tr h="1847850"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2076</a:t>
                      </a:r>
                      <a:r>
                        <a:rPr lang="ne-NP" sz="2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०77 को लेखापरिक्षणबाट औल्याइएको बेरुजु रकम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करोड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8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26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cs typeface="Kalimati" panose="00000400000000000000" pitchFamily="2"/>
                        </a:rPr>
                        <a:t>भवनको</a:t>
                      </a:r>
                      <a:r>
                        <a:rPr lang="en-US" sz="2000" u="none" strike="noStrike">
                          <a:effectLst/>
                          <a:cs typeface="Kalimati" panose="00000400000000000000" pitchFamily="2"/>
                        </a:rPr>
                        <a:t> </a:t>
                      </a:r>
                      <a:r>
                        <a:rPr lang="ne-NP" sz="2000" u="none" strike="noStrike">
                          <a:effectLst/>
                          <a:cs typeface="Kalimati" panose="00000400000000000000" pitchFamily="2"/>
                        </a:rPr>
                        <a:t>95लाख 16 हजार 116 पेश्की बेरुजु 10 लाख सेनेटरी प्याड वितरण नभएको 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030527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algn="ctr" fontAlgn="b"/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जम्मा बेरुजु</a:t>
                      </a:r>
                      <a:endParaRPr lang="ne-NP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करोड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14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लाख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64</a:t>
                      </a:r>
                      <a:r>
                        <a:rPr lang="ne-NP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 हजार </a:t>
                      </a:r>
                      <a:r>
                        <a:rPr lang="en-US" sz="2000" u="none" strike="noStrike">
                          <a:effectLst/>
                          <a:latin typeface="PCS NEPAL" panose="040B7200000000000000" pitchFamily="82" charset="0"/>
                          <a:cs typeface="Kalimati" panose="00000400000000000000" pitchFamily="2"/>
                        </a:rPr>
                        <a:t>228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PCS NEPAL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81507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87B256-DE0F-4010-AB96-51088D801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0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92095-B681-4996-9B90-BB568BB9F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7400"/>
            <a:ext cx="12192000" cy="1905000"/>
          </a:xfrm>
        </p:spPr>
        <p:txBody>
          <a:bodyPr>
            <a:noAutofit/>
          </a:bodyPr>
          <a:lstStyle/>
          <a:p>
            <a:r>
              <a:rPr lang="ne-NP" sz="5400">
                <a:latin typeface="Kokila" panose="020B0604020202020204" pitchFamily="34" charset="0"/>
                <a:cs typeface="Kokila" panose="020B0604020202020204" pitchFamily="34" charset="0"/>
              </a:rPr>
              <a:t>झिमरुक गाउँपालिकाबाट संचालन भई कार्य सम्पन्न भएका</a:t>
            </a:r>
            <a:r>
              <a:rPr lang="en-US" sz="540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ne-NP" sz="5400">
                <a:latin typeface="Kokila" panose="020B0604020202020204" pitchFamily="34" charset="0"/>
                <a:cs typeface="Kokila" panose="020B0604020202020204" pitchFamily="34" charset="0"/>
              </a:rPr>
              <a:t>पूर्वाधार विकास तर्फका मुख्य-मुख्य योजना/आयोजनाको प्रगति विवरण</a:t>
            </a:r>
            <a:endParaRPr lang="en-US" sz="540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67818A-1832-4DE5-9D25-E6D64B5A5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6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1343</TotalTime>
  <Words>4395</Words>
  <Application>Microsoft Office PowerPoint</Application>
  <PresentationFormat>Widescreen</PresentationFormat>
  <Paragraphs>805</Paragraphs>
  <Slides>54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Arial</vt:lpstr>
      <vt:lpstr>Calibri</vt:lpstr>
      <vt:lpstr>CSIT</vt:lpstr>
      <vt:lpstr>Kalimati</vt:lpstr>
      <vt:lpstr>Kitu</vt:lpstr>
      <vt:lpstr>Kokila</vt:lpstr>
      <vt:lpstr>PCS NEPAL</vt:lpstr>
      <vt:lpstr>Office Theme</vt:lpstr>
      <vt:lpstr>झिमरुक गाउँपालिका  गाउँ कार्यपालिकाको कार्यालय भ्यागुते,प्यूठान </vt:lpstr>
      <vt:lpstr>झिमरुक गाउँपालिका भ्यागुते प्यूठान </vt:lpstr>
      <vt:lpstr>झिमरुक गाउँपालिकाको नक्सा</vt:lpstr>
      <vt:lpstr>सूचना ,संचार तथा सामाजिक संजालमा झिमरुक गाउँपालिका</vt:lpstr>
      <vt:lpstr>झिमरुक गाउँपालिकाबाट संचालन भई कार्य सम्पन्न भएका मुख्य-मुख्य योजना/आयोजनाको प्रगति विवरण</vt:lpstr>
      <vt:lpstr>PowerPoint Presentation</vt:lpstr>
      <vt:lpstr>PowerPoint Presentation</vt:lpstr>
      <vt:lpstr>झिमरुक गाउँपालिकाको आ.व. २०७५/०७६ देखि २०७६/०७७ सम्मको वेरुजु</vt:lpstr>
      <vt:lpstr>झिमरुक गाउँपालिकाबाट संचालन भई कार्य सम्पन्न भएका पूर्वाधार विकास तर्फका मुख्य-मुख्य योजना/आयोजनाको प्रगति विवरण</vt:lpstr>
      <vt:lpstr>PowerPoint Presentation</vt:lpstr>
      <vt:lpstr>PowerPoint Presentation</vt:lpstr>
      <vt:lpstr>PowerPoint Presentation</vt:lpstr>
      <vt:lpstr>झिमरुक गाउँपालिकाको कार्यालयबाट विपद् व्यवस्थापनको लागि भएका क्रियाकलापहरु</vt:lpstr>
      <vt:lpstr>PowerPoint Presentation</vt:lpstr>
      <vt:lpstr>PowerPoint Presentation</vt:lpstr>
      <vt:lpstr>कोभिड एन्टिजिन टेस्ट पछिको नतिजा</vt:lpstr>
      <vt:lpstr>झिमरुक गाउँपालिकाको पंञ्जिकरण एकाई तथा वडा कार्यालयहरुबाट भएका घटनादर्ता सम्वन्धी कार्यक्रमहरुको प्रगति विवरण</vt:lpstr>
      <vt:lpstr>झिमरुक गाउँपालिकामा भएका जम्मा घटना दर्ताहरु</vt:lpstr>
      <vt:lpstr>PowerPoint Presentation</vt:lpstr>
      <vt:lpstr>झिमरुक गाउँपालिकाको प्रशासन शाखाबाट संचालन भएका कार्यको प्रगति विवरण</vt:lpstr>
      <vt:lpstr>झिमरुक गाउँपालिकामा भएका जम्मा कर्मचारी संख्या- गाउँपालिका/वडा कार्यालय/ स्वास्थ्य संस्थाहरु समेत</vt:lpstr>
      <vt:lpstr>झिमरुक गाउँपालिकामा दर्ता भएका प्राइभेट फर्म संख्या</vt:lpstr>
      <vt:lpstr>झिमरुक गाउँपालिकाबाट हालसम्म वितरण गरिएका ज्येष्ठ नागरिक परिचय पत्र संख्या</vt:lpstr>
      <vt:lpstr>झिमरुक गाउँपालिकाबाट हालसम्म वितरण गरिएका अपाङ्ग परिचय पत्र संख्या</vt:lpstr>
      <vt:lpstr>झिमरुक गाउँपालिकामा हालसम्म दर्ता भएका सहकारी संख्या</vt:lpstr>
      <vt:lpstr>झिमरुक गाउँपालिकाबाट हालसम्म भएका न्याय निरोपण सम्वन्धी विवरण</vt:lpstr>
      <vt:lpstr>झिमरुक गाउँपालिकाको योजना शाखा तथा रोजगार कार्यक्रम मार्फत संचालन भएका कार्यहरुको प्रगति विवरण</vt:lpstr>
      <vt:lpstr>PowerPoint Presentation</vt:lpstr>
      <vt:lpstr>PowerPoint Presentation</vt:lpstr>
      <vt:lpstr>झिमरुक गाउँपालिकाको कृषि एकाइबाट संञ्चालन भएका कार्यहरुको प्रगति विवरण</vt:lpstr>
      <vt:lpstr>PowerPoint Presentation</vt:lpstr>
      <vt:lpstr>PowerPoint Presentation</vt:lpstr>
      <vt:lpstr>झिमरुक गाउँपालिकाको पशु एकाइबाट संञ्चालन भएका कार्यहरुको प्रगति विवरण</vt:lpstr>
      <vt:lpstr>PowerPoint Presentation</vt:lpstr>
      <vt:lpstr>झिमरुक गाउँपालिकाको शिक्षा एकाइसंग सम्वन्धित संचालन भएका कार्यहरुको प्रगति विवरण</vt:lpstr>
      <vt:lpstr>PowerPoint Presentation</vt:lpstr>
      <vt:lpstr>PowerPoint Presentation</vt:lpstr>
      <vt:lpstr>PowerPoint Presentation</vt:lpstr>
      <vt:lpstr>PowerPoint Presentation</vt:lpstr>
      <vt:lpstr>झिमरुक गाउँपालिकाको स्वास्थ्य एकाइ मार्फत संचालन भएका कार्यहरुको प्रगति विवरण</vt:lpstr>
      <vt:lpstr>PowerPoint Presentation</vt:lpstr>
      <vt:lpstr>PowerPoint Presentation</vt:lpstr>
      <vt:lpstr>झिमरुक गाउँपालिकामा पोषण स्वयंसेविका मार्फत मार्फत संचालन भएका कार्यहरुको प्रगति विवरण</vt:lpstr>
      <vt:lpstr>PowerPoint Presentation</vt:lpstr>
      <vt:lpstr>PowerPoint Presentation</vt:lpstr>
      <vt:lpstr>PowerPoint Presentation</vt:lpstr>
      <vt:lpstr>झिमरुक गाउँपालिकामा लघु उद्यम कार्यक्रम मार्फत संचालन भएका कार्यहरुको प्रगति विवरण</vt:lpstr>
      <vt:lpstr>PowerPoint Presentation</vt:lpstr>
      <vt:lpstr>PowerPoint Presentation</vt:lpstr>
      <vt:lpstr>PowerPoint Presentation</vt:lpstr>
      <vt:lpstr>समस्याहरु/समस्या समाधानका लागि गरिएका प्रयासहरु </vt:lpstr>
      <vt:lpstr>जानकारीको लागि</vt:lpstr>
      <vt:lpstr>यहाँहरुका कुनै जिज्ञासाहरु ?</vt:lpstr>
      <vt:lpstr>धन्यवाद।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सरूमारानी गाउँपालिका बडडाँडा प्यूठान</dc:title>
  <dc:creator>my pc</dc:creator>
  <cp:lastModifiedBy>Dinesh MC</cp:lastModifiedBy>
  <cp:revision>241</cp:revision>
  <cp:lastPrinted>2021-07-13T14:56:24Z</cp:lastPrinted>
  <dcterms:created xsi:type="dcterms:W3CDTF">2006-08-16T00:00:00Z</dcterms:created>
  <dcterms:modified xsi:type="dcterms:W3CDTF">2022-04-21T03:02:12Z</dcterms:modified>
</cp:coreProperties>
</file>