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45"/>
  </p:notesMasterIdLst>
  <p:handoutMasterIdLst>
    <p:handoutMasterId r:id="rId46"/>
  </p:handoutMasterIdLst>
  <p:sldIdLst>
    <p:sldId id="756" r:id="rId2"/>
    <p:sldId id="721" r:id="rId3"/>
    <p:sldId id="748" r:id="rId4"/>
    <p:sldId id="929" r:id="rId5"/>
    <p:sldId id="927" r:id="rId6"/>
    <p:sldId id="1009" r:id="rId7"/>
    <p:sldId id="825" r:id="rId8"/>
    <p:sldId id="865" r:id="rId9"/>
    <p:sldId id="1037" r:id="rId10"/>
    <p:sldId id="1016" r:id="rId11"/>
    <p:sldId id="1038" r:id="rId12"/>
    <p:sldId id="1039" r:id="rId13"/>
    <p:sldId id="1040" r:id="rId14"/>
    <p:sldId id="1041" r:id="rId15"/>
    <p:sldId id="1042" r:id="rId16"/>
    <p:sldId id="1043" r:id="rId17"/>
    <p:sldId id="1044" r:id="rId18"/>
    <p:sldId id="1045" r:id="rId19"/>
    <p:sldId id="1046" r:id="rId20"/>
    <p:sldId id="1047" r:id="rId21"/>
    <p:sldId id="1048" r:id="rId22"/>
    <p:sldId id="1049" r:id="rId23"/>
    <p:sldId id="1050" r:id="rId24"/>
    <p:sldId id="1051" r:id="rId25"/>
    <p:sldId id="1052" r:id="rId26"/>
    <p:sldId id="1053" r:id="rId27"/>
    <p:sldId id="1054" r:id="rId28"/>
    <p:sldId id="1055" r:id="rId29"/>
    <p:sldId id="1056" r:id="rId30"/>
    <p:sldId id="1057" r:id="rId31"/>
    <p:sldId id="1058" r:id="rId32"/>
    <p:sldId id="1059" r:id="rId33"/>
    <p:sldId id="1060" r:id="rId34"/>
    <p:sldId id="1061" r:id="rId35"/>
    <p:sldId id="1062" r:id="rId36"/>
    <p:sldId id="1068" r:id="rId37"/>
    <p:sldId id="1067" r:id="rId38"/>
    <p:sldId id="1063" r:id="rId39"/>
    <p:sldId id="1064" r:id="rId40"/>
    <p:sldId id="1065" r:id="rId41"/>
    <p:sldId id="1069" r:id="rId42"/>
    <p:sldId id="1070" r:id="rId43"/>
    <p:sldId id="1071" r:id="rId44"/>
  </p:sldIdLst>
  <p:sldSz cx="12192000" cy="6858000"/>
  <p:notesSz cx="10234613" cy="71040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CC3300"/>
    <a:srgbClr val="006600"/>
    <a:srgbClr val="008000"/>
    <a:srgbClr val="000D26"/>
    <a:srgbClr val="000818"/>
    <a:srgbClr val="FF0000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88510" autoAdjust="0"/>
  </p:normalViewPr>
  <p:slideViewPr>
    <p:cSldViewPr>
      <p:cViewPr>
        <p:scale>
          <a:sx n="33" d="100"/>
          <a:sy n="33" d="100"/>
        </p:scale>
        <p:origin x="1974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4"/>
            <a:ext cx="4435884" cy="3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19" tIns="48710" rIns="97419" bIns="48710" numCol="1" anchor="t" anchorCtr="0" compatLnSpc="1">
            <a:prstTxWarp prst="textNoShape">
              <a:avLst/>
            </a:prstTxWarp>
          </a:bodyPr>
          <a:lstStyle>
            <a:lvl1pPr defTabSz="97428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319" y="4"/>
            <a:ext cx="4435882" cy="3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19" tIns="48710" rIns="97419" bIns="48710" numCol="1" anchor="t" anchorCtr="0" compatLnSpc="1">
            <a:prstTxWarp prst="textNoShape">
              <a:avLst/>
            </a:prstTxWarp>
          </a:bodyPr>
          <a:lstStyle>
            <a:lvl1pPr algn="r" defTabSz="97428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AB219E-B36F-45FA-964E-6A53A7542387}" type="datetime1">
              <a:rPr lang="en-US" smtClean="0"/>
              <a:t>4/21/2022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6747551"/>
            <a:ext cx="4435884" cy="3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19" tIns="48710" rIns="97419" bIns="48710" numCol="1" anchor="b" anchorCtr="0" compatLnSpc="1">
            <a:prstTxWarp prst="textNoShape">
              <a:avLst/>
            </a:prstTxWarp>
          </a:bodyPr>
          <a:lstStyle>
            <a:lvl1pPr defTabSz="97428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319" y="6747551"/>
            <a:ext cx="4435882" cy="3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419" tIns="48710" rIns="97419" bIns="48710" numCol="1" anchor="b" anchorCtr="0" compatLnSpc="1">
            <a:prstTxWarp prst="textNoShape">
              <a:avLst/>
            </a:prstTxWarp>
          </a:bodyPr>
          <a:lstStyle>
            <a:lvl1pPr algn="r" defTabSz="972821" eaLnBrk="1" hangingPunct="1">
              <a:defRPr sz="1200"/>
            </a:lvl1pPr>
          </a:lstStyle>
          <a:p>
            <a:pPr>
              <a:defRPr/>
            </a:pPr>
            <a:fld id="{47A7ADF6-31EE-43B9-87DA-E95676131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2360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4435884" cy="355374"/>
          </a:xfrm>
          <a:prstGeom prst="rect">
            <a:avLst/>
          </a:prstGeom>
        </p:spPr>
        <p:txBody>
          <a:bodyPr vert="horz" wrap="square" lIns="95602" tIns="47801" rIns="95602" bIns="4780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319" y="4"/>
            <a:ext cx="4435882" cy="355374"/>
          </a:xfrm>
          <a:prstGeom prst="rect">
            <a:avLst/>
          </a:prstGeom>
        </p:spPr>
        <p:txBody>
          <a:bodyPr vert="horz" lIns="95602" tIns="47801" rIns="95602" bIns="4780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2CBCD4-DDA3-4D9B-9779-2B0804830186}" type="datetime1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2" tIns="47801" rIns="95602" bIns="4780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5158" y="3374347"/>
            <a:ext cx="8184311" cy="3197228"/>
          </a:xfrm>
          <a:prstGeom prst="rect">
            <a:avLst/>
          </a:prstGeom>
        </p:spPr>
        <p:txBody>
          <a:bodyPr vert="horz" lIns="95602" tIns="47801" rIns="95602" bIns="4780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6747551"/>
            <a:ext cx="4435884" cy="355374"/>
          </a:xfrm>
          <a:prstGeom prst="rect">
            <a:avLst/>
          </a:prstGeom>
        </p:spPr>
        <p:txBody>
          <a:bodyPr vert="horz" wrap="square" lIns="95602" tIns="47801" rIns="95602" bIns="4780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319" y="6747551"/>
            <a:ext cx="4435882" cy="355374"/>
          </a:xfrm>
          <a:prstGeom prst="rect">
            <a:avLst/>
          </a:prstGeom>
        </p:spPr>
        <p:txBody>
          <a:bodyPr vert="horz" wrap="square" lIns="95602" tIns="47801" rIns="95602" bIns="478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02158F-40CA-456D-A650-DC91F8C23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60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E359-B03A-4F0C-8177-603DF33CF81C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9C57-0D5A-47ED-8C3C-2081DA72F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98560-9DCE-4EA9-B4D8-C5996DA82013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C7CD-F78B-4956-A038-FFC927C59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8347-0592-4699-8071-65962A2E1658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BB8E-89BD-4174-8216-5A53E69DA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8802-08E7-451E-805D-E6A1F2FE6F32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7CB4-15A4-4914-AB9E-E80B965BA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A326-1B2C-4542-BB1E-1DF3D121F432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5B45-D3A0-4B4A-843C-C83691428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78DB-0F4D-4235-A28A-5A5D2A3C79D4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416E-99E5-4333-8EF8-DD5F0845F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D2C3-D083-4544-862E-432D57CF657A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2293-B921-4D5B-B5E1-7D65645DF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CB1F-C173-4627-9338-57B16B2DDE78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8A152-6F1D-4FE2-9E97-7CA033FF8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49C6F-C11D-46F7-A815-341E68433146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5FEA-270E-4CF8-A120-52034A700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F4E9-0CC0-4581-BE27-E472196ABBCC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513E-6393-4552-B280-E46C4A48E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88F9-80F9-4558-B943-5DCBA7343E91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45CA-76A4-4D9D-8B96-EA75B177F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9473F3-470E-4AAF-B3EA-36911A4AD1F0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4B4A76-4F35-4E59-998A-61845839D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himrukmun.gov.np/" TargetMode="External"/><Relationship Id="rId7" Type="http://schemas.openxmlformats.org/officeDocument/2006/relationships/hyperlink" Target="http://www.twitter.com/jhimrukmu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jhimrukmun" TargetMode="External"/><Relationship Id="rId5" Type="http://schemas.openxmlformats.org/officeDocument/2006/relationships/hyperlink" Target="mailto:jhimrukmun@gmail.com" TargetMode="External"/><Relationship Id="rId4" Type="http://schemas.openxmlformats.org/officeDocument/2006/relationships/hyperlink" Target="mailto:info@jhimrukmun.gov.np/jhimrukmun@gmail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771" y="5866493"/>
            <a:ext cx="9144000" cy="639763"/>
          </a:xfrm>
        </p:spPr>
        <p:txBody>
          <a:bodyPr/>
          <a:lstStyle/>
          <a:p>
            <a:pPr algn="ctr">
              <a:buNone/>
            </a:pPr>
            <a:r>
              <a:rPr lang="ne-NP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२९ चैत्र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, </a:t>
            </a:r>
            <a:r>
              <a:rPr lang="ne-NP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२०७८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itchFamily="34" charset="0"/>
              <a:cs typeface="Koki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77CB4-15A4-4914-AB9E-E80B965BA7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26771" y="58861"/>
            <a:ext cx="8382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3658"/>
            <a:ext cx="1828800" cy="13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1" y="2656244"/>
            <a:ext cx="11277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e-NP" sz="4000" dirty="0">
                <a:latin typeface="Kokila" panose="020B0604020202020204" pitchFamily="34" charset="0"/>
                <a:cs typeface="Kokila" panose="020B0604020202020204" pitchFamily="34" charset="0"/>
              </a:rPr>
              <a:t>आ.व. २०७८/७९ को पहिलो र दोस्रो चौमासिक </a:t>
            </a:r>
          </a:p>
          <a:p>
            <a:pPr marL="0" indent="0" algn="ctr">
              <a:buNone/>
            </a:pPr>
            <a:r>
              <a:rPr lang="ne-NP" sz="4000" dirty="0">
                <a:latin typeface="Kokila" panose="020B0604020202020204" pitchFamily="34" charset="0"/>
                <a:cs typeface="Kokila" panose="020B0604020202020204" pitchFamily="34" charset="0"/>
              </a:rPr>
              <a:t>सार्वजनिक सुनुवाई </a:t>
            </a:r>
            <a:endParaRPr lang="en-US" sz="4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5366" y="102275"/>
            <a:ext cx="7247467" cy="513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000" dirty="0">
                <a:solidFill>
                  <a:srgbClr val="002060"/>
                </a:solidFill>
                <a:cs typeface="Kalimati" panose="00000400000000000000" pitchFamily="2"/>
              </a:rPr>
              <a:t>आर्थिक वर्ष २०७८/०७९ आम्दानी र निकासा रकम</a:t>
            </a:r>
            <a:endParaRPr lang="en-US" sz="20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4A25108-0FDC-405D-B3D3-B321C3B6D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46999"/>
              </p:ext>
            </p:extLst>
          </p:nvPr>
        </p:nvGraphicFramePr>
        <p:xfrm>
          <a:off x="1" y="1073713"/>
          <a:ext cx="12039600" cy="5788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4604">
                  <a:extLst>
                    <a:ext uri="{9D8B030D-6E8A-4147-A177-3AD203B41FA5}">
                      <a16:colId xmlns:a16="http://schemas.microsoft.com/office/drawing/2014/main" val="1954095362"/>
                    </a:ext>
                  </a:extLst>
                </a:gridCol>
                <a:gridCol w="4907862">
                  <a:extLst>
                    <a:ext uri="{9D8B030D-6E8A-4147-A177-3AD203B41FA5}">
                      <a16:colId xmlns:a16="http://schemas.microsoft.com/office/drawing/2014/main" val="701503267"/>
                    </a:ext>
                  </a:extLst>
                </a:gridCol>
                <a:gridCol w="1917134">
                  <a:extLst>
                    <a:ext uri="{9D8B030D-6E8A-4147-A177-3AD203B41FA5}">
                      <a16:colId xmlns:a16="http://schemas.microsoft.com/office/drawing/2014/main" val="2678992243"/>
                    </a:ext>
                  </a:extLst>
                </a:gridCol>
              </a:tblGrid>
              <a:tr h="40656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शीर्षक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आ.व. २०७८/७९ को अनुमान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निकासा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941740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आन्तरिक श्रोत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 6,234,000.00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3809993.8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076282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३२१२२ बैंक मौज्दात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 29,362,376.94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264618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राजस्व बाँडफाँडबाट प्राप्त रकम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87,248,802.00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884009"/>
                  </a:ext>
                </a:extLst>
              </a:tr>
              <a:tr h="4065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११४११ बाँडफाँड भई प्राप्त हुने मूल्य अभिबृद्धि कर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40,596,000.00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33659808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40911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११४२१ बाँडफाँड भर्इ प्राप्त हुने अन्त:शुल्क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40,596,000.00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9972499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69779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११४५६ बाँडफाँटबाट प्राप्त हुने सवारी साधन कर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 6,056,802.00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2663674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9858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संघीय सरकार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340,980,000.00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6487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१३३११ समानिकरण अनुदान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107,300,000.00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80475000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34855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१३३१२ शसर्त अनुदान  चालु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207,780,000.00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171614475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5058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१३३१३ शसर्त अनुदान  पुँजीगत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10,900,000.00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8175000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2735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१३३१५ विषेश अनुदान पुँजीगत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9,500,000.00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7125000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12098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१३३१७ समपुरक अनुदान पुँजीगत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5,500,000.00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36138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प्रदेश सरकार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34,579,000.00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626069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१३३११ समानिकरण अनुदान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 5,035,000.00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2517500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81838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१३३१२ शसर्त अनुदान  चालु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8,544,000.00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4272000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835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१३३१४ विषेश अनुदान चालु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6,000,000.00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3000000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669393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१३३१६ समपुरक अनुदान चालु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  15,000,000.00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7500000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259909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जम्मा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498404178.94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334784949.8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6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252048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2426" y="348882"/>
            <a:ext cx="724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000" dirty="0">
                <a:solidFill>
                  <a:srgbClr val="002060"/>
                </a:solidFill>
                <a:cs typeface="Kalimati" panose="00000400000000000000" pitchFamily="2"/>
              </a:rPr>
              <a:t>आर्थिक वर्ष २०७८ साउनदेखि फागुनसम्मको आन्तरिक आम्दानी</a:t>
            </a:r>
            <a:endParaRPr lang="en-GB" sz="2000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4B4B6C2-E831-4F55-AF58-15CB53C83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4922"/>
              </p:ext>
            </p:extLst>
          </p:nvPr>
        </p:nvGraphicFramePr>
        <p:xfrm>
          <a:off x="304800" y="1179808"/>
          <a:ext cx="11375093" cy="5519560"/>
        </p:xfrm>
        <a:graphic>
          <a:graphicData uri="http://schemas.openxmlformats.org/drawingml/2006/table">
            <a:tbl>
              <a:tblPr/>
              <a:tblGrid>
                <a:gridCol w="5508693">
                  <a:extLst>
                    <a:ext uri="{9D8B030D-6E8A-4147-A177-3AD203B41FA5}">
                      <a16:colId xmlns:a16="http://schemas.microsoft.com/office/drawing/2014/main" val="3254184744"/>
                    </a:ext>
                  </a:extLst>
                </a:gridCol>
                <a:gridCol w="5866400">
                  <a:extLst>
                    <a:ext uri="{9D8B030D-6E8A-4147-A177-3AD203B41FA5}">
                      <a16:colId xmlns:a16="http://schemas.microsoft.com/office/drawing/2014/main" val="2037576512"/>
                    </a:ext>
                  </a:extLst>
                </a:gridCol>
              </a:tblGrid>
              <a:tr h="344192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राजस्व संकलन गर्ने कार्यालय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 dirty="0">
                          <a:solidFill>
                            <a:srgbClr val="000000"/>
                          </a:solidFill>
                          <a:effectLst/>
                          <a:cs typeface="Kalimati" panose="00000400000000000000" pitchFamily="2"/>
                        </a:rPr>
                        <a:t>जम्मा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09214"/>
                  </a:ext>
                </a:extLst>
              </a:tr>
              <a:tr h="45642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झिमरुक गाउँपालिका, प्युठान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१४,९१,६८९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884747"/>
                  </a:ext>
                </a:extLst>
              </a:tr>
              <a:tr h="45642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 नं. वडा कार्यालय, प्युठान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२,२९,८५८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36180"/>
                  </a:ext>
                </a:extLst>
              </a:tr>
              <a:tr h="45642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 नं. वडा कार्यालय, प्युठान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१,९०,३१८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757534"/>
                  </a:ext>
                </a:extLst>
              </a:tr>
              <a:tr h="45642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 नं. वडा कार्यालय, प्युठान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२,७८,३४२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494742"/>
                  </a:ext>
                </a:extLst>
              </a:tr>
              <a:tr h="45642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 नं. वडा कार्यालय, प्युठान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३,९९,५५२.८०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137536"/>
                  </a:ext>
                </a:extLst>
              </a:tr>
              <a:tr h="45642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 नं. वडा कार्यालय, प्युठान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४,१२,८०१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06855"/>
                  </a:ext>
                </a:extLst>
              </a:tr>
              <a:tr h="45642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 नं. वडा कार्यालय, प्युठान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२,६०,८६३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003754"/>
                  </a:ext>
                </a:extLst>
              </a:tr>
              <a:tr h="45642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७ नं. वडा कार्यालय, प्युठान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२,३८,४६४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067327"/>
                  </a:ext>
                </a:extLst>
              </a:tr>
              <a:tr h="504312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 नं. वडा कार्यालय, प्युठान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३,०८,१०६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996620"/>
                  </a:ext>
                </a:extLst>
              </a:tr>
              <a:tr h="45642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पशु शेवा शुल्क </a:t>
                      </a:r>
                      <a:endParaRPr lang="ne-NP" sz="28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७८६१५</a:t>
                      </a:r>
                      <a:r>
                        <a:rPr lang="en-GB" sz="2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Kalimati" panose="00000400000000000000" pitchFamily="2"/>
                        </a:rPr>
                        <a:t> </a:t>
                      </a:r>
                      <a:endParaRPr lang="ne-NP" sz="28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492670"/>
                  </a:ext>
                </a:extLst>
              </a:tr>
              <a:tr h="471151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जम्मा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३8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,</a:t>
                      </a:r>
                      <a:r>
                        <a:rPr lang="ne-N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88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,</a:t>
                      </a:r>
                      <a:r>
                        <a:rPr lang="ne-N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608.8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3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465331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16" y="1761966"/>
            <a:ext cx="11905826" cy="4029234"/>
          </a:xfrm>
        </p:spPr>
        <p:txBody>
          <a:bodyPr/>
          <a:lstStyle/>
          <a:p>
            <a:pPr marL="0" indent="0">
              <a:buNone/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(ग) २०७८ साउनदेखि फागुनसम्म  सम्पादित मुख्य मुख्य कार्यहरू एवम् उपलब्धिहरू</a:t>
            </a: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	१.कार्यालय सञ्चालन र प्रशासनिक तथा सुशासन र अन्तर्सम्बन्धित क्षेत्र</a:t>
            </a: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	२.</a:t>
            </a:r>
            <a:r>
              <a:rPr lang="en-US" sz="20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योजना, पूर्वाधार विकाससँग अन्तर्सम्बन्धित क्षेत्र</a:t>
            </a: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	३.</a:t>
            </a:r>
            <a:r>
              <a:rPr lang="en-US" sz="20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आर्थिक विकाससँग अन्तरसम्बन्धित क्षेत्र</a:t>
            </a: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	४.</a:t>
            </a:r>
            <a:r>
              <a:rPr lang="en-US" sz="20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	५.</a:t>
            </a:r>
            <a:r>
              <a:rPr lang="en-US" sz="20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सूचना प्रविधिसँग अन्तरसम्बन्धित क्षेत्र</a:t>
            </a:r>
            <a:endParaRPr lang="en-GB" sz="2000" b="1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02102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159603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200" b="1" dirty="0">
                <a:solidFill>
                  <a:srgbClr val="002060"/>
                </a:solidFill>
                <a:cs typeface="Kalimati" panose="00000400000000000000" pitchFamily="2"/>
              </a:rPr>
              <a:t>१.कार्यालय सञ्चालन र प्रशासनिक तथा सुशासन र अन्तरसम्वन्धित क्षेत्र</a:t>
            </a:r>
            <a:endParaRPr lang="en-GB" sz="22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6727"/>
            <a:ext cx="11201400" cy="5608610"/>
          </a:xfrm>
        </p:spPr>
        <p:txBody>
          <a:bodyPr/>
          <a:lstStyle/>
          <a:p>
            <a:r>
              <a:rPr lang="ne-NP" sz="28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गाउँ कार्यपालिका कार्यालयको प्रशासकीय भवन उद्घाटन भई आफ्नै भवनबाट सेवा प्रवाह</a:t>
            </a:r>
          </a:p>
          <a:p>
            <a:r>
              <a:rPr lang="ne-NP" sz="28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वडा नं. १ र ३ को भवन सम्पन्न तथा भवन बाटै सेवा प्रवाह</a:t>
            </a:r>
          </a:p>
          <a:p>
            <a:r>
              <a:rPr lang="ne-NP" sz="28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स्थानीय तहको स्वमुल्याङ्कनबाट ५३ प्रतिशत अङ्क प्राप्त</a:t>
            </a:r>
          </a:p>
          <a:p>
            <a:r>
              <a:rPr lang="ne-NP" sz="28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कोभिड १९ को माहामारीबाट प्रभावित परिवारलाई राहत हस्तान्तरण</a:t>
            </a:r>
          </a:p>
          <a:p>
            <a:r>
              <a:rPr lang="ne-NP" sz="28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श्री चन्द्र विकास प्रा.वि. झिमरुक १ र वाल ज्योति प्रा.वि. झिमरुक ५ को लागि नया ठाउँमा जग्गा व्यवस्थापन गरी भवन निर्माण कार्य प्रारम्भ भएको।</a:t>
            </a:r>
          </a:p>
          <a:p>
            <a:r>
              <a:rPr lang="ne-NP" sz="28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माध्यामिक तह कक्षा १० सम्म निशुल्क शिक्षा प्रदान गर्न यस आर्थिक वर्षदेखि थप १६ वटा गाउँपालिका अनुदान कोटा सृजना गरि शिक्षक व्यवस्थापन समेत गरिएको ।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r>
              <a:rPr lang="ne-NP" sz="28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आधारभूत स्वास्थ्य सेवा केन्द्र वडा नं. ४ को भवन सम्पन्‍न तथा वडा नं. ३ र ८ को निर्माण कार्य भईरहेको ।</a:t>
            </a: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7030154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289223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200" b="1" dirty="0">
                <a:solidFill>
                  <a:srgbClr val="002060"/>
                </a:solidFill>
                <a:cs typeface="Kalimati" panose="00000400000000000000" pitchFamily="2"/>
              </a:rPr>
              <a:t>१.कार्यालय सञ्चालन र प्रशासनिक तथा सुशासन र अन्तर्सम्बन्धित क्षेत्र</a:t>
            </a:r>
            <a:endParaRPr lang="en-GB" sz="22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6727"/>
            <a:ext cx="10972800" cy="4999437"/>
          </a:xfrm>
        </p:spPr>
        <p:txBody>
          <a:bodyPr/>
          <a:lstStyle/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en-US" sz="2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50B9D6-45AD-44CB-A930-984BBFC20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05513"/>
              </p:ext>
            </p:extLst>
          </p:nvPr>
        </p:nvGraphicFramePr>
        <p:xfrm>
          <a:off x="0" y="1126727"/>
          <a:ext cx="12009783" cy="5381195"/>
        </p:xfrm>
        <a:graphic>
          <a:graphicData uri="http://schemas.openxmlformats.org/drawingml/2006/table">
            <a:tbl>
              <a:tblPr/>
              <a:tblGrid>
                <a:gridCol w="1300803">
                  <a:extLst>
                    <a:ext uri="{9D8B030D-6E8A-4147-A177-3AD203B41FA5}">
                      <a16:colId xmlns:a16="http://schemas.microsoft.com/office/drawing/2014/main" val="3853390486"/>
                    </a:ext>
                  </a:extLst>
                </a:gridCol>
                <a:gridCol w="5232519">
                  <a:extLst>
                    <a:ext uri="{9D8B030D-6E8A-4147-A177-3AD203B41FA5}">
                      <a16:colId xmlns:a16="http://schemas.microsoft.com/office/drawing/2014/main" val="2144604493"/>
                    </a:ext>
                  </a:extLst>
                </a:gridCol>
                <a:gridCol w="2017645">
                  <a:extLst>
                    <a:ext uri="{9D8B030D-6E8A-4147-A177-3AD203B41FA5}">
                      <a16:colId xmlns:a16="http://schemas.microsoft.com/office/drawing/2014/main" val="644572619"/>
                    </a:ext>
                  </a:extLst>
                </a:gridCol>
                <a:gridCol w="3458816">
                  <a:extLst>
                    <a:ext uri="{9D8B030D-6E8A-4147-A177-3AD203B41FA5}">
                      <a16:colId xmlns:a16="http://schemas.microsoft.com/office/drawing/2014/main" val="3721317288"/>
                    </a:ext>
                  </a:extLst>
                </a:gridCol>
              </a:tblGrid>
              <a:tr h="615034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सि.नं.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विवरण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यस आ.व.मा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कैफियत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41129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सम्पन्न भएका गाउँसभा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हाल सम्म ११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526600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कार्यपालिका वैठक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हाल सम्म १००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82217"/>
                  </a:ext>
                </a:extLst>
              </a:tr>
              <a:tr h="615034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फोटो सहितको मतदाता नामावली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ea typeface="+mn-ea"/>
                          <a:cs typeface="Kalimati" panose="00000400000000000000" pitchFamily="2"/>
                        </a:rPr>
                        <a:t>456</a:t>
                      </a:r>
                      <a:r>
                        <a:rPr lang="en-GB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१० दिन सम्म संचालन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986309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आर्थिक सहायता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696164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दिर्घरोग सहायता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691216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विपन्न सहायता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845905"/>
                  </a:ext>
                </a:extLst>
              </a:tr>
              <a:tr h="615034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कोभिड १९ को माहामारीबाट प्रभावितलाई नगद हस्तान्तरण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कार्यपालिकाबाट निर्णय भएको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439274"/>
                  </a:ext>
                </a:extLst>
              </a:tr>
              <a:tr h="435947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सूची दर्ता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५५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002601"/>
                  </a:ext>
                </a:extLst>
              </a:tr>
              <a:tr h="615034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१०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विपन्‍न नागरीक औषधी उपचार सिफारीस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१९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23804"/>
                  </a:ext>
                </a:extLst>
              </a:tr>
              <a:tr h="45469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११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विपदमा परेकाहरुलाई राहत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२१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501262"/>
                  </a:ext>
                </a:extLst>
              </a:tr>
              <a:tr h="45469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Kalimati" panose="00000400000000000000" pitchFamily="2"/>
                        </a:rPr>
                        <a:t>१२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न्यायिक समितिमा परेका उजुरी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२७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२३ वटा फर्छौट भएको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07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297966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322372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200" b="1" dirty="0">
                <a:solidFill>
                  <a:srgbClr val="002060"/>
                </a:solidFill>
                <a:cs typeface="Kalimati" panose="00000400000000000000" pitchFamily="2"/>
              </a:rPr>
              <a:t>१.कार्यालय सञ्चालन र प्रशासनिक तथा सुशासन र अन्तर्सम्बन्धित क्षेत्र</a:t>
            </a:r>
            <a:endParaRPr lang="en-GB" sz="22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6727"/>
            <a:ext cx="10972800" cy="4999437"/>
          </a:xfrm>
        </p:spPr>
        <p:txBody>
          <a:bodyPr/>
          <a:lstStyle/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en-US" sz="2800" dirty="0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7C85D06E-C6DC-402E-BE1F-E47C9A4FB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40702"/>
              </p:ext>
            </p:extLst>
          </p:nvPr>
        </p:nvGraphicFramePr>
        <p:xfrm>
          <a:off x="181186" y="1219200"/>
          <a:ext cx="11782213" cy="5791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51860">
                  <a:extLst>
                    <a:ext uri="{9D8B030D-6E8A-4147-A177-3AD203B41FA5}">
                      <a16:colId xmlns:a16="http://schemas.microsoft.com/office/drawing/2014/main" val="1024688370"/>
                    </a:ext>
                  </a:extLst>
                </a:gridCol>
                <a:gridCol w="5817468">
                  <a:extLst>
                    <a:ext uri="{9D8B030D-6E8A-4147-A177-3AD203B41FA5}">
                      <a16:colId xmlns:a16="http://schemas.microsoft.com/office/drawing/2014/main" val="302142496"/>
                    </a:ext>
                  </a:extLst>
                </a:gridCol>
                <a:gridCol w="4712885">
                  <a:extLst>
                    <a:ext uri="{9D8B030D-6E8A-4147-A177-3AD203B41FA5}">
                      <a16:colId xmlns:a16="http://schemas.microsoft.com/office/drawing/2014/main" val="1976401834"/>
                    </a:ext>
                  </a:extLst>
                </a:gridCol>
              </a:tblGrid>
              <a:tr h="533712"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सि.नं.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विवरण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संख्या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23771"/>
                  </a:ext>
                </a:extLst>
              </a:tr>
              <a:tr h="555586"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प्राइभेट फर्म दर्ता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065311"/>
                  </a:ext>
                </a:extLst>
              </a:tr>
              <a:tr h="555586"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प्राइभेट फर्म नविकरण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58012"/>
                  </a:ext>
                </a:extLst>
              </a:tr>
              <a:tr h="555586"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ज्येष्ठ नागरिक परिचय पत्र वितरण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44775"/>
                  </a:ext>
                </a:extLst>
              </a:tr>
              <a:tr h="555586"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अपाङ्ग परिचय पत्र वितरण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१८</a:t>
                      </a:r>
                      <a:r>
                        <a:rPr lang="en-GB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</a:t>
                      </a:r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क-४</a:t>
                      </a:r>
                      <a:r>
                        <a:rPr lang="en-GB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</a:t>
                      </a:r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ख-१० ग-१ घ-३</a:t>
                      </a:r>
                      <a:r>
                        <a:rPr lang="en-GB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ne-NP" sz="32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873495"/>
                  </a:ext>
                </a:extLst>
              </a:tr>
              <a:tr h="555586"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सहकारी संस्था नविकरण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282563"/>
                  </a:ext>
                </a:extLst>
              </a:tr>
              <a:tr h="555586"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उद्योग/ व्यावसाय/ संस्था दर्ता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375780"/>
                  </a:ext>
                </a:extLst>
              </a:tr>
              <a:tr h="555586"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उद्योग/ व्यावसाय संस्था नविकरण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98143"/>
                  </a:ext>
                </a:extLst>
              </a:tr>
              <a:tr h="555586"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निवेदन पत्र दर्ता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८९७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201373"/>
                  </a:ext>
                </a:extLst>
              </a:tr>
              <a:tr h="555586"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चिठि सिफारिस चलानी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८५८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5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716496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348882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200" b="1" dirty="0">
                <a:solidFill>
                  <a:srgbClr val="002060"/>
                </a:solidFill>
                <a:cs typeface="Kalimati" panose="00000400000000000000" pitchFamily="2"/>
              </a:rPr>
              <a:t>१.कार्यालय सञ्चालन र प्रशासनिक तथा सुशासन र अन्तर्सम्बन्धित क्षेत्र</a:t>
            </a:r>
            <a:endParaRPr lang="en-GB" sz="22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6727"/>
            <a:ext cx="10972800" cy="4999437"/>
          </a:xfrm>
        </p:spPr>
        <p:txBody>
          <a:bodyPr/>
          <a:lstStyle/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en-US" sz="2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33DD08-72A7-4281-AD1E-E156772EB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69940"/>
              </p:ext>
            </p:extLst>
          </p:nvPr>
        </p:nvGraphicFramePr>
        <p:xfrm>
          <a:off x="683209" y="1081793"/>
          <a:ext cx="11125200" cy="5785306"/>
        </p:xfrm>
        <a:graphic>
          <a:graphicData uri="http://schemas.openxmlformats.org/drawingml/2006/table">
            <a:tbl>
              <a:tblPr/>
              <a:tblGrid>
                <a:gridCol w="2238829">
                  <a:extLst>
                    <a:ext uri="{9D8B030D-6E8A-4147-A177-3AD203B41FA5}">
                      <a16:colId xmlns:a16="http://schemas.microsoft.com/office/drawing/2014/main" val="2998119973"/>
                    </a:ext>
                  </a:extLst>
                </a:gridCol>
                <a:gridCol w="1011731">
                  <a:extLst>
                    <a:ext uri="{9D8B030D-6E8A-4147-A177-3AD203B41FA5}">
                      <a16:colId xmlns:a16="http://schemas.microsoft.com/office/drawing/2014/main" val="2214125599"/>
                    </a:ext>
                  </a:extLst>
                </a:gridCol>
                <a:gridCol w="1011731">
                  <a:extLst>
                    <a:ext uri="{9D8B030D-6E8A-4147-A177-3AD203B41FA5}">
                      <a16:colId xmlns:a16="http://schemas.microsoft.com/office/drawing/2014/main" val="2285386803"/>
                    </a:ext>
                  </a:extLst>
                </a:gridCol>
                <a:gridCol w="1011731">
                  <a:extLst>
                    <a:ext uri="{9D8B030D-6E8A-4147-A177-3AD203B41FA5}">
                      <a16:colId xmlns:a16="http://schemas.microsoft.com/office/drawing/2014/main" val="2768931940"/>
                    </a:ext>
                  </a:extLst>
                </a:gridCol>
                <a:gridCol w="1011731">
                  <a:extLst>
                    <a:ext uri="{9D8B030D-6E8A-4147-A177-3AD203B41FA5}">
                      <a16:colId xmlns:a16="http://schemas.microsoft.com/office/drawing/2014/main" val="3269661417"/>
                    </a:ext>
                  </a:extLst>
                </a:gridCol>
                <a:gridCol w="1011731">
                  <a:extLst>
                    <a:ext uri="{9D8B030D-6E8A-4147-A177-3AD203B41FA5}">
                      <a16:colId xmlns:a16="http://schemas.microsoft.com/office/drawing/2014/main" val="3809295235"/>
                    </a:ext>
                  </a:extLst>
                </a:gridCol>
                <a:gridCol w="1011731">
                  <a:extLst>
                    <a:ext uri="{9D8B030D-6E8A-4147-A177-3AD203B41FA5}">
                      <a16:colId xmlns:a16="http://schemas.microsoft.com/office/drawing/2014/main" val="2610186907"/>
                    </a:ext>
                  </a:extLst>
                </a:gridCol>
                <a:gridCol w="1011731">
                  <a:extLst>
                    <a:ext uri="{9D8B030D-6E8A-4147-A177-3AD203B41FA5}">
                      <a16:colId xmlns:a16="http://schemas.microsoft.com/office/drawing/2014/main" val="1878605793"/>
                    </a:ext>
                  </a:extLst>
                </a:gridCol>
                <a:gridCol w="1011731">
                  <a:extLst>
                    <a:ext uri="{9D8B030D-6E8A-4147-A177-3AD203B41FA5}">
                      <a16:colId xmlns:a16="http://schemas.microsoft.com/office/drawing/2014/main" val="1110899895"/>
                    </a:ext>
                  </a:extLst>
                </a:gridCol>
                <a:gridCol w="792523">
                  <a:extLst>
                    <a:ext uri="{9D8B030D-6E8A-4147-A177-3AD203B41FA5}">
                      <a16:colId xmlns:a16="http://schemas.microsoft.com/office/drawing/2014/main" val="3519809277"/>
                    </a:ext>
                  </a:extLst>
                </a:gridCol>
              </a:tblGrid>
              <a:tr h="36770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वडाहरु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057493"/>
                  </a:ext>
                </a:extLst>
              </a:tr>
              <a:tr h="3083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ljj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/0f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hDdf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630733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hGd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btf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925022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d[To' btf{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30230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ljjfx btf{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68780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j;fO{ ;/fO{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400132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;DjGw ljR5]]b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395987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dfnkf]t lt/]sf hUuf wlg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502148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;+: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yf÷pBf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]u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Joj;fo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btf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{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192426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3/ hUuf Joj;foL l;kmfl/;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125011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gful/stf l;kmfl/;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897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198859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gful/stf k|ltlnlk l;kmfl/;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096704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hUuf btf{ l;kmfl/;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742048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rf/ lsNnf k|dfl0ft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06924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cGo l;kmfl/;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18865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3s/ lt/]sf] ;+Vof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654507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k+lhs/0f k|ltlnlk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667901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kfl/jf/Ls ljj/0f k|dfl0ft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592969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dfnkf]t l;kmfl/;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211682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</a:rPr>
                        <a:t>hDdf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1604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1015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SIT" panose="040B0500000000000000" pitchFamily="82" charset="0"/>
                        </a:rPr>
                        <a:t>9831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09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738655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२.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योजना, पूर्वाधार विकाससँग अन्तर्सम्बन्धित क्षेत्र</a:t>
            </a:r>
            <a:endParaRPr lang="en-GB" sz="20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6727"/>
            <a:ext cx="10972800" cy="4999437"/>
          </a:xfrm>
        </p:spPr>
        <p:txBody>
          <a:bodyPr/>
          <a:lstStyle/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EEDDED-472F-44B0-97AF-A1FCF7BED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42278"/>
              </p:ext>
            </p:extLst>
          </p:nvPr>
        </p:nvGraphicFramePr>
        <p:xfrm>
          <a:off x="181186" y="1126727"/>
          <a:ext cx="11706014" cy="5465874"/>
        </p:xfrm>
        <a:graphic>
          <a:graphicData uri="http://schemas.openxmlformats.org/drawingml/2006/table">
            <a:tbl>
              <a:tblPr/>
              <a:tblGrid>
                <a:gridCol w="1336239">
                  <a:extLst>
                    <a:ext uri="{9D8B030D-6E8A-4147-A177-3AD203B41FA5}">
                      <a16:colId xmlns:a16="http://schemas.microsoft.com/office/drawing/2014/main" val="3836908748"/>
                    </a:ext>
                  </a:extLst>
                </a:gridCol>
                <a:gridCol w="2735115">
                  <a:extLst>
                    <a:ext uri="{9D8B030D-6E8A-4147-A177-3AD203B41FA5}">
                      <a16:colId xmlns:a16="http://schemas.microsoft.com/office/drawing/2014/main" val="2018192641"/>
                    </a:ext>
                  </a:extLst>
                </a:gridCol>
                <a:gridCol w="2505449">
                  <a:extLst>
                    <a:ext uri="{9D8B030D-6E8A-4147-A177-3AD203B41FA5}">
                      <a16:colId xmlns:a16="http://schemas.microsoft.com/office/drawing/2014/main" val="468800444"/>
                    </a:ext>
                  </a:extLst>
                </a:gridCol>
                <a:gridCol w="2060037">
                  <a:extLst>
                    <a:ext uri="{9D8B030D-6E8A-4147-A177-3AD203B41FA5}">
                      <a16:colId xmlns:a16="http://schemas.microsoft.com/office/drawing/2014/main" val="2434279525"/>
                    </a:ext>
                  </a:extLst>
                </a:gridCol>
                <a:gridCol w="3069174">
                  <a:extLst>
                    <a:ext uri="{9D8B030D-6E8A-4147-A177-3AD203B41FA5}">
                      <a16:colId xmlns:a16="http://schemas.microsoft.com/office/drawing/2014/main" val="3305857133"/>
                    </a:ext>
                  </a:extLst>
                </a:gridCol>
              </a:tblGrid>
              <a:tr h="485532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योजनाहरूको</a:t>
                      </a:r>
                      <a:r>
                        <a:rPr lang="ne-N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 अवस्था</a:t>
                      </a:r>
                      <a:endParaRPr lang="ne-NP" sz="2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गापा/वडा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योजना संख्या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सम्झौता भएको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सम्पन्न /भुक्तानी भएका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97305"/>
                  </a:ext>
                </a:extLst>
              </a:tr>
              <a:tr h="415788">
                <a:tc vMerge="1"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गा.पा.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631493"/>
                  </a:ext>
                </a:extLst>
              </a:tr>
              <a:tr h="415788">
                <a:tc vMerge="1"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838686"/>
                  </a:ext>
                </a:extLst>
              </a:tr>
              <a:tr h="415788">
                <a:tc vMerge="1"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57144"/>
                  </a:ext>
                </a:extLst>
              </a:tr>
              <a:tr h="415788">
                <a:tc vMerge="1"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97840"/>
                  </a:ext>
                </a:extLst>
              </a:tr>
              <a:tr h="415788">
                <a:tc vMerge="1"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234270"/>
                  </a:ext>
                </a:extLst>
              </a:tr>
              <a:tr h="415788">
                <a:tc vMerge="1"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929670"/>
                  </a:ext>
                </a:extLst>
              </a:tr>
              <a:tr h="415788">
                <a:tc vMerge="1"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56903"/>
                  </a:ext>
                </a:extLst>
              </a:tr>
              <a:tr h="415788">
                <a:tc vMerge="1"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408067"/>
                  </a:ext>
                </a:extLst>
              </a:tr>
              <a:tr h="415788">
                <a:tc vMerge="1"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347949"/>
                  </a:ext>
                </a:extLst>
              </a:tr>
              <a:tr h="599426">
                <a:tc vMerge="1"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प्रधानमन्त्री रो.कार्यक्रम अन्तर्गत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29006"/>
                  </a:ext>
                </a:extLst>
              </a:tr>
              <a:tr h="599426">
                <a:tc vMerge="1">
                  <a:txBody>
                    <a:bodyPr/>
                    <a:lstStyle/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जम्मा</a:t>
                      </a:r>
                    </a:p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50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239214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२.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योजना, पूर्वाधार विकाससँग अन्तर्सम्बन्धित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6727"/>
            <a:ext cx="10972800" cy="4999437"/>
          </a:xfrm>
        </p:spPr>
        <p:txBody>
          <a:bodyPr/>
          <a:lstStyle/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en-US" sz="2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95A353-D9E2-4033-AB3C-7B67202C9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03100"/>
              </p:ext>
            </p:extLst>
          </p:nvPr>
        </p:nvGraphicFramePr>
        <p:xfrm>
          <a:off x="193697" y="1126727"/>
          <a:ext cx="11783961" cy="5709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402">
                  <a:extLst>
                    <a:ext uri="{9D8B030D-6E8A-4147-A177-3AD203B41FA5}">
                      <a16:colId xmlns:a16="http://schemas.microsoft.com/office/drawing/2014/main" val="2126480294"/>
                    </a:ext>
                  </a:extLst>
                </a:gridCol>
                <a:gridCol w="3009111">
                  <a:extLst>
                    <a:ext uri="{9D8B030D-6E8A-4147-A177-3AD203B41FA5}">
                      <a16:colId xmlns:a16="http://schemas.microsoft.com/office/drawing/2014/main" val="3749643979"/>
                    </a:ext>
                  </a:extLst>
                </a:gridCol>
                <a:gridCol w="1504487">
                  <a:extLst>
                    <a:ext uri="{9D8B030D-6E8A-4147-A177-3AD203B41FA5}">
                      <a16:colId xmlns:a16="http://schemas.microsoft.com/office/drawing/2014/main" val="19326413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86500223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907021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06245349"/>
                    </a:ext>
                  </a:extLst>
                </a:gridCol>
                <a:gridCol w="963561">
                  <a:extLst>
                    <a:ext uri="{9D8B030D-6E8A-4147-A177-3AD203B41FA5}">
                      <a16:colId xmlns:a16="http://schemas.microsoft.com/office/drawing/2014/main" val="1088439509"/>
                    </a:ext>
                  </a:extLst>
                </a:gridCol>
              </a:tblGrid>
              <a:tr h="381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ne-NP" sz="2000" dirty="0">
                          <a:latin typeface="CSIT" panose="040B0500000000000000" pitchFamily="82" charset="0"/>
                          <a:cs typeface="Kalimati" panose="00000400000000000000" pitchFamily="2"/>
                        </a:rPr>
                        <a:t>ठेक्का प्रक्रियाद्वारा संचालन भएका योजनाहरु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599708"/>
                  </a:ext>
                </a:extLst>
              </a:tr>
              <a:tr h="7428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क्र.स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योजनाको नाम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लागत अनुमान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ठेक्का सम्झौता रकम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ठेक्का प्राप्त निर्माण व्यवसायीको नाम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कामको कार्य प्रगति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कैफियत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57873"/>
                  </a:ext>
                </a:extLst>
              </a:tr>
              <a:tr h="3737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गिट्टी , ढुङ्गा, वालुवा 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1202250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1207562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विजु निर्माण सेवा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काम भइरहेको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7302"/>
                  </a:ext>
                </a:extLst>
              </a:tr>
              <a:tr h="3737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फर्निचर तथा फिक्सिङ्ग 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      4,096,716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</a:rPr>
                        <a:t>    2,313,421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आशु निर्माण सेवा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सम्पन्न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39435"/>
                  </a:ext>
                </a:extLst>
              </a:tr>
              <a:tr h="7428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३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औषधि खरिद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2425006.9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949280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हेल्थ पोलिक्लिनिङ्ग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सम्पन्न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62718"/>
                  </a:ext>
                </a:extLst>
              </a:tr>
              <a:tr h="3737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४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पशु औषधि खरिद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699921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447537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कालिका भेट सेन्टर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सम्पन्न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811083"/>
                  </a:ext>
                </a:extLst>
              </a:tr>
              <a:tr h="7428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५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ढाड गव्दी तुषारा वडखोला लुङ वाहाने सडक स्तर उन्नती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4852962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2391520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रोयल्स विल्डर दाङ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90% सम्पन्न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28333"/>
                  </a:ext>
                </a:extLst>
              </a:tr>
              <a:tr h="1111965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६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ढाड गव्दी टिमुरचौर दिहाल्ना बाग्लुङ ढोरपाटन सडक स्तरउन्नती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4840410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2882746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विजु निर्माण सेवा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90% सम्पन्न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477218"/>
                  </a:ext>
                </a:extLst>
              </a:tr>
              <a:tr h="7428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७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झिमरुक गाउँपालिका भवन परिषर सौन्दर्यीकरण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1499667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916610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हरि निर्माण सेवा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सम्पन्न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8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556623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२.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योजना, पूर्वाधार विकाससँग अन्तर्सम्बन्धित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6727"/>
            <a:ext cx="10972800" cy="4999437"/>
          </a:xfrm>
        </p:spPr>
        <p:txBody>
          <a:bodyPr/>
          <a:lstStyle/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en-US" sz="2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95A353-D9E2-4033-AB3C-7B67202C9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4893"/>
              </p:ext>
            </p:extLst>
          </p:nvPr>
        </p:nvGraphicFramePr>
        <p:xfrm>
          <a:off x="181187" y="1048632"/>
          <a:ext cx="11783961" cy="5802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12648029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4964397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9326413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6500223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7907021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06245349"/>
                    </a:ext>
                  </a:extLst>
                </a:gridCol>
                <a:gridCol w="1344561">
                  <a:extLst>
                    <a:ext uri="{9D8B030D-6E8A-4147-A177-3AD203B41FA5}">
                      <a16:colId xmlns:a16="http://schemas.microsoft.com/office/drawing/2014/main" val="1088439509"/>
                    </a:ext>
                  </a:extLst>
                </a:gridCol>
              </a:tblGrid>
              <a:tr h="381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ne-NP" sz="2000" dirty="0">
                          <a:latin typeface="CSIT" panose="040B0500000000000000" pitchFamily="82" charset="0"/>
                          <a:cs typeface="Kalimati" panose="00000400000000000000" pitchFamily="2"/>
                        </a:rPr>
                        <a:t>ठेक्का प्रक्रियाद्वारा संचालन भएका योजनाहरु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599708"/>
                  </a:ext>
                </a:extLst>
              </a:tr>
              <a:tr h="7428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क्र.स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योजनाको नाम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लागत अनुमान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ठेक्का सम्झौता रकम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ठेक्का प्राप्त निर्माण व्यवसायीको नाम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कामको कार्य प्रगति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कैफियत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57873"/>
                  </a:ext>
                </a:extLst>
              </a:tr>
              <a:tr h="3737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८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बासखोला ट्रस्ट पुल झिमरुक ४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1106099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1104073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जुनकिरी इन्डस्ट्रीज प्राली वुटवल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80% सम्पन्न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फेव्रिकेशन पार्टस मात्र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7302"/>
                  </a:ext>
                </a:extLst>
              </a:tr>
              <a:tr h="3737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९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ढाड गव्दी टिमुरचौर दिहाल्ना बाग्लुङ ढोरपाटन सडक स्तरउन्नती दोस्रो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1951834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1018435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विजु निर्माण सेवा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10% सम्पन्न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39435"/>
                  </a:ext>
                </a:extLst>
              </a:tr>
              <a:tr h="7428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१०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मच्छी बोकेटारी हुँदै पाकुरीका रुख मो.बा स्तरउन्नती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5520320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2787627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महर्षि कन्टर्कस्न एन्ड सप्लायर्स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20% सम्पन्न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62718"/>
                  </a:ext>
                </a:extLst>
              </a:tr>
              <a:tr h="3737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११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दिहाल्ना रुमघास खानेपानी योजना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9224428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8191871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महर्षि कन्टर्कस्न एन्ड सप्लायर्स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20% सम्पन्न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811083"/>
                  </a:ext>
                </a:extLst>
              </a:tr>
              <a:tr h="7428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एच डि पि पाइप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1999062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1546981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क्रिस्टल प्रोडक्स प्रा.ली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सम्पन्न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खानेपानी सिंचाइ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28333"/>
                  </a:ext>
                </a:extLst>
              </a:tr>
              <a:tr h="519450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१३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झिमरुक रिङरोड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9710172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4678534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क्रिस्टल प्रोडक्स प्रा.ली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६0% सम्पन्न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477218"/>
                  </a:ext>
                </a:extLst>
              </a:tr>
              <a:tr h="742864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१४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सौतामारेफेदी गातिना दुवाचौर मैदान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5814000.40</a:t>
                      </a:r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u="none" strike="noStrike" dirty="0">
                          <a:effectLst/>
                          <a:latin typeface="CSIT" panose="040B0500000000000000" pitchFamily="82" charset="0"/>
                          <a:cs typeface="Kalimati" panose="00000400000000000000" pitchFamily="2"/>
                        </a:rPr>
                        <a:t>मुल्याङ्कन प्रक्रियामा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effectLst/>
                        <a:latin typeface="CSIT" panose="040B0500000000000000" pitchFamily="82" charset="0"/>
                        <a:cs typeface="Kalimati" panose="00000400000000000000" pitchFamily="2"/>
                      </a:endParaRPr>
                    </a:p>
                  </a:txBody>
                  <a:tcPr marL="3466" marR="3466" marT="3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8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4297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982822"/>
            <a:ext cx="8229600" cy="777556"/>
          </a:xfrm>
        </p:spPr>
        <p:txBody>
          <a:bodyPr/>
          <a:lstStyle/>
          <a:p>
            <a:pPr>
              <a:defRPr/>
            </a:pPr>
            <a:r>
              <a:rPr lang="ne-NP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प्रस्तुतिकरणका विषयहरू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10591800" cy="4953000"/>
          </a:xfrm>
        </p:spPr>
        <p:txBody>
          <a:bodyPr/>
          <a:lstStyle/>
          <a:p>
            <a:pPr marL="574675" indent="-574675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(क)	गाउँपालिकाको परिचय </a:t>
            </a:r>
          </a:p>
          <a:p>
            <a:pPr marL="693738" indent="-693738" defTabSz="574675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(ख)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आय, व्यय र राजश्वको विवरण</a:t>
            </a:r>
          </a:p>
          <a:p>
            <a:pPr marL="574675" indent="-574675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ग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	 २०७८ साउनदेखि फागुनसम्म  सम्पादित मुख्य मुख्य कार्यहरू एवम् उपलब्धिहरू</a:t>
            </a: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१.कार्यालय सञ्चालन र प्रशासनिक तथा सुशासन र अन्तर्सम्बन्धित क्षेत्र</a:t>
            </a:r>
            <a:r>
              <a:rPr lang="en-GB" sz="20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 अन्त</a:t>
            </a: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	२.</a:t>
            </a:r>
            <a:r>
              <a:rPr lang="en-US" sz="20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योजना, पूर्वाधार विकाससँग अन्तर्सम्बन्धित क्षेत्र</a:t>
            </a: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	३.</a:t>
            </a:r>
            <a:r>
              <a:rPr lang="en-US" sz="20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आर्थिक विकाससँग अन्तरसम्बन्धित क्षेत्र</a:t>
            </a: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	४.</a:t>
            </a:r>
            <a:r>
              <a:rPr lang="en-US" sz="20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	५.</a:t>
            </a:r>
            <a:r>
              <a:rPr lang="en-US" sz="20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000" b="1" dirty="0">
                <a:solidFill>
                  <a:srgbClr val="002060"/>
                </a:solidFill>
                <a:cs typeface="Kalimati" panose="00000400000000000000" pitchFamily="2"/>
              </a:rPr>
              <a:t>सूचना प्रविधिसँग अन्तरसम्बन्धित क्षेत्र</a:t>
            </a: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 sz="2800" b="1" dirty="0"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घ</a:t>
            </a:r>
            <a:r>
              <a:rPr lang="en-GB" sz="28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 गाउँपालिकाका अवसर</a:t>
            </a:r>
            <a:r>
              <a:rPr lang="en-GB" sz="2800" b="1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 संम्भावना र चुनौतिहरु</a:t>
            </a:r>
            <a:endParaRPr lang="en-GB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 algn="just" defTabSz="855663">
              <a:lnSpc>
                <a:spcPct val="90000"/>
              </a:lnSpc>
              <a:spcBef>
                <a:spcPts val="1800"/>
              </a:spcBef>
              <a:buNone/>
            </a:pPr>
            <a:endParaRPr lang="en-GB" sz="2000" b="1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marL="0" indent="0" defTabSz="855663">
              <a:lnSpc>
                <a:spcPct val="90000"/>
              </a:lnSpc>
              <a:spcBef>
                <a:spcPts val="1800"/>
              </a:spcBef>
              <a:buNone/>
            </a:pPr>
            <a:endParaRPr lang="en-GB" sz="2800" b="1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marL="0" indent="0" defTabSz="855663">
              <a:lnSpc>
                <a:spcPct val="90000"/>
              </a:lnSpc>
              <a:spcBef>
                <a:spcPts val="1800"/>
              </a:spcBef>
              <a:buNone/>
            </a:pPr>
            <a:endParaRPr lang="en-GB" sz="2800" b="1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marL="0" indent="0" defTabSz="855663">
              <a:lnSpc>
                <a:spcPct val="90000"/>
              </a:lnSpc>
              <a:spcBef>
                <a:spcPts val="1800"/>
              </a:spcBef>
              <a:buNone/>
            </a:pPr>
            <a:endParaRPr lang="en-GB" sz="2800" b="1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marL="0" indent="0" defTabSz="855663">
              <a:lnSpc>
                <a:spcPct val="90000"/>
              </a:lnSpc>
              <a:spcBef>
                <a:spcPts val="1800"/>
              </a:spcBef>
              <a:buNone/>
            </a:pPr>
            <a:endParaRPr lang="en-GB" sz="2800" b="1" dirty="0">
              <a:solidFill>
                <a:srgbClr val="002060"/>
              </a:solidFill>
              <a:cs typeface="Kalimati" panose="00000400000000000000" pitchFamily="2"/>
            </a:endParaRPr>
          </a:p>
          <a:p>
            <a:pPr marL="0" indent="0" defTabSz="855663">
              <a:lnSpc>
                <a:spcPct val="90000"/>
              </a:lnSpc>
              <a:spcBef>
                <a:spcPts val="1800"/>
              </a:spcBef>
              <a:buNone/>
            </a:pPr>
            <a:endParaRPr lang="ne-NP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6360" y="-24942"/>
            <a:ext cx="4038600" cy="84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" y="207632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881830"/>
            <a:ext cx="10591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३.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आर्थिक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6727"/>
            <a:ext cx="11201400" cy="5578873"/>
          </a:xfrm>
        </p:spPr>
        <p:txBody>
          <a:bodyPr/>
          <a:lstStyle/>
          <a:p>
            <a:r>
              <a:rPr lang="ne-NP" sz="2800" dirty="0">
                <a:cs typeface="Kalimati" panose="00000400000000000000" pitchFamily="2"/>
              </a:rPr>
              <a:t>३ वटा सहकारी, १० वटा फर्म र २५ वटा समूहलाई ५० प्रतिशत अनुदानमा हाइब्रिड तरकारीको बिउ बितरण</a:t>
            </a:r>
          </a:p>
          <a:p>
            <a:r>
              <a:rPr lang="ne-NP" sz="2800" dirty="0">
                <a:solidFill>
                  <a:srgbClr val="0070C0"/>
                </a:solidFill>
                <a:latin typeface="Kokila" panose="020B0604020202020204" pitchFamily="34" charset="0"/>
                <a:cs typeface="Kalimati" panose="00000400000000000000" pitchFamily="2"/>
              </a:rPr>
              <a:t>७ वटा फर्म र २४ वटा समूहलाई </a:t>
            </a:r>
            <a:r>
              <a:rPr lang="ne-NP" sz="2800" dirty="0">
                <a:solidFill>
                  <a:srgbClr val="0070C0"/>
                </a:solidFill>
                <a:cs typeface="Kalimati" panose="00000400000000000000" pitchFamily="2"/>
              </a:rPr>
              <a:t>५० प्रतिशत अनुदान मा ४० ओटा ९० जी एस यम प्लाष्टिक टनेल  बितरण</a:t>
            </a:r>
          </a:p>
          <a:p>
            <a:r>
              <a:rPr lang="ne-NP" sz="2800" dirty="0">
                <a:latin typeface="Kokila" panose="020B0604020202020204" pitchFamily="34" charset="0"/>
                <a:cs typeface="Kalimati" panose="00000400000000000000" pitchFamily="2"/>
              </a:rPr>
              <a:t>४० जना महिला र ५५ जना पुरुषको सहभागितामा </a:t>
            </a:r>
            <a:r>
              <a:rPr lang="ne-NP" sz="2800" dirty="0">
                <a:cs typeface="Kalimati" panose="00000400000000000000" pitchFamily="2"/>
              </a:rPr>
              <a:t>गाउँपालिकाको कृषि फर्ममा ४ पटक स्थलगत तालिम संचालन गरिएको ।</a:t>
            </a:r>
          </a:p>
          <a:p>
            <a:r>
              <a:rPr lang="ne-NP" sz="2800" dirty="0">
                <a:solidFill>
                  <a:srgbClr val="0070C0"/>
                </a:solidFill>
                <a:cs typeface="Kalimati" panose="00000400000000000000" pitchFamily="2"/>
              </a:rPr>
              <a:t>२ वटा सहकारी, २२ वटा फर्म र ५५ वटा समूहलाई ५० प्रतिशत अनुदानमा ११००० किलो आलुको बिउ बितरण गरिएको ।</a:t>
            </a:r>
          </a:p>
          <a:p>
            <a:r>
              <a:rPr lang="ne-NP" sz="2800" dirty="0">
                <a:cs typeface="Kalimati" panose="00000400000000000000" pitchFamily="2"/>
              </a:rPr>
              <a:t>गाउँपालिकाको कृषि फर्ममा कृषक पाठशाला कार्यक्रम संचालन गरिएको ।</a:t>
            </a:r>
          </a:p>
          <a:p>
            <a:r>
              <a:rPr lang="ne-NP" sz="2800" dirty="0">
                <a:solidFill>
                  <a:srgbClr val="0070C0"/>
                </a:solidFill>
                <a:cs typeface="Kalimati" panose="00000400000000000000" pitchFamily="2"/>
              </a:rPr>
              <a:t>५० प्रतिशत अनुदानमा कन्ये च्याउको  बिउ  बितरण गरिएको ।</a:t>
            </a:r>
            <a:endParaRPr lang="ne-NP" sz="2800" dirty="0">
              <a:solidFill>
                <a:srgbClr val="0070C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r>
              <a:rPr lang="ne-NP" sz="2800" dirty="0">
                <a:cs typeface="Kalimati" panose="00000400000000000000" pitchFamily="2"/>
              </a:rPr>
              <a:t> वडा नं. २ र ६ मा किसान सूचीकरण कार्यक्रम संचालन प्रक्रियामा रहेको।</a:t>
            </a:r>
            <a:endParaRPr lang="ne-NP" sz="2800" dirty="0">
              <a:latin typeface="Kokila" panose="020B060402020202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302978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३.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आर्थिक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r>
              <a:rPr lang="ne-NP" sz="2400" dirty="0">
                <a:cs typeface="Kalimati" panose="00000400000000000000" pitchFamily="2"/>
              </a:rPr>
              <a:t>११ वटा समूहलाई नमुनाको रुपमा २००० कुरिलोको बेर्ना बितरण गरिएको ।</a:t>
            </a:r>
          </a:p>
          <a:p>
            <a:r>
              <a:rPr lang="ne-NP" sz="2400" dirty="0">
                <a:solidFill>
                  <a:srgbClr val="0070C0"/>
                </a:solidFill>
                <a:latin typeface="Kokila" panose="020B0604020202020204" pitchFamily="34" charset="0"/>
                <a:cs typeface="Kalimati" panose="00000400000000000000" pitchFamily="2"/>
              </a:rPr>
              <a:t>१०० वटा कृषि समूह नविकरण भएका ।</a:t>
            </a:r>
          </a:p>
          <a:p>
            <a:r>
              <a:rPr lang="ne-NP" sz="2400" dirty="0">
                <a:latin typeface="Kokila" panose="020B0604020202020204" pitchFamily="34" charset="0"/>
                <a:cs typeface="Kalimati" panose="00000400000000000000" pitchFamily="2"/>
              </a:rPr>
              <a:t>२३ वटा नयाँ कृषि फर्म तथा समूह दर्ता भएका ।</a:t>
            </a:r>
          </a:p>
          <a:p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साना व्यवसायिक कृषि पकेट अन्तर्गत च्याउ पकेट कार्यक्रम संचालनमा रहेको ।</a:t>
            </a:r>
          </a:p>
          <a:p>
            <a:r>
              <a:rPr lang="ne-NP" sz="2400" dirty="0">
                <a:latin typeface="Kokila" panose="020B0604020202020204" pitchFamily="34" charset="0"/>
                <a:cs typeface="Kalimati" panose="00000400000000000000" pitchFamily="2"/>
              </a:rPr>
              <a:t>दुर्गम वस्तिमा </a:t>
            </a:r>
            <a:r>
              <a:rPr lang="ne-NP" sz="2400" dirty="0">
                <a:latin typeface="Calibri" panose="020F0502020204030204" pitchFamily="34" charset="0"/>
                <a:cs typeface="Kalimati" panose="00000400000000000000" pitchFamily="2"/>
              </a:rPr>
              <a:t>पशु  स्वस्थ शिबिर संचालन गरिएको ।</a:t>
            </a:r>
          </a:p>
          <a:p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११० जनालाई ३०० किलो जै १०० किलो बर्शिम हिउदे घासको बिउ  बितरण गरिएको ।</a:t>
            </a:r>
          </a:p>
          <a:p>
            <a:r>
              <a:rPr lang="ne-NP" sz="2400" dirty="0">
                <a:latin typeface="Calibri" panose="020F0502020204030204" pitchFamily="34" charset="0"/>
                <a:cs typeface="Kalimati" panose="00000400000000000000" pitchFamily="2"/>
              </a:rPr>
              <a:t>पशु बिमा सम्बन्धि तालिम संचालन गरिएको ।</a:t>
            </a:r>
          </a:p>
          <a:p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पालिकास्तरीय कुकुरापालन तथा </a:t>
            </a:r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पशुपालन सम्बन्धि तालिम </a:t>
            </a:r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संचालन गरिएको ।</a:t>
            </a:r>
          </a:p>
          <a:p>
            <a:r>
              <a:rPr lang="ne-NP" sz="2400" dirty="0">
                <a:latin typeface="Calibri" panose="020F0502020204030204" pitchFamily="34" charset="0"/>
                <a:cs typeface="Kalimati" panose="00000400000000000000" pitchFamily="2"/>
              </a:rPr>
              <a:t>६ वटा पशुपालन फर्म, २ वटा पशुपालन समूह  दर्ता तथा २१ वटा पशुपालन समूह तथा फर्म  नबिकरण  भएका ।</a:t>
            </a:r>
          </a:p>
          <a:p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रू ७८६१५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पशु शेवा सुल्क बाट आम्दानी भएको ।</a:t>
            </a:r>
          </a:p>
          <a:p>
            <a:r>
              <a:rPr lang="ne-NP" sz="2400" dirty="0">
                <a:latin typeface="Calibri" panose="020F0502020204030204" pitchFamily="34" charset="0"/>
                <a:cs typeface="Kalimati" panose="00000400000000000000" pitchFamily="2"/>
              </a:rPr>
              <a:t>पोषण कार्यक्रम अन्तर्गत गिरिराज र न्यु हेम्पसायर जातको कुखुराको १२०० चल्ला र २४० किलो दाना  सबै  वडामा बितरण गरिएको ।</a:t>
            </a:r>
            <a:endParaRPr lang="ne-NP" sz="2800" dirty="0">
              <a:latin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8084541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३.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आर्थिक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latin typeface="Preeti" pitchFamily="2" charset="0"/>
                <a:cs typeface="Kalimati" panose="00000400000000000000" pitchFamily="2"/>
              </a:rPr>
              <a:t>उद्यम विकास कार्यक्रम (वडा नं. ४ र ५) अन्तर्गत</a:t>
            </a:r>
          </a:p>
          <a:p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२५ जना महिला २९ जना पुरूषको सहभागितामा वडा नं. ४ र ५ मा उद्यम विकास सम्बन्धि अभिमुखिकरण गरिएको ।</a:t>
            </a:r>
          </a:p>
          <a:p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६४ महिला र ११ जना पुरुषको संलग्नतामा सहभागितात्मक लेखाजोखा कार्यक्रम सम्पन्न गरिएको ।</a:t>
            </a:r>
          </a:p>
          <a:p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८७ जना महिला र ३ जना पुरुषको सहभागितामा लघु उद्यमी समूह गठन गरिएको ।</a:t>
            </a:r>
          </a:p>
          <a:p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९० जना महिला र ४ जना पुरुषको सहभागितामा </a:t>
            </a:r>
            <a:r>
              <a:rPr lang="ne-NP" sz="2400" dirty="0">
                <a:latin typeface="Kalimati" panose="00000400000000000000" pitchFamily="2"/>
                <a:cs typeface="Kalimati" panose="00000400000000000000" pitchFamily="2"/>
              </a:rPr>
              <a:t>उद्यमशिलता विकास तालिम संचालन गरिएको ।</a:t>
            </a:r>
          </a:p>
          <a:p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१४ जना महिला र ७ जना पुरुषको सहभागितामा </a:t>
            </a:r>
            <a:r>
              <a:rPr lang="ne-NP" sz="2400" dirty="0">
                <a:solidFill>
                  <a:srgbClr val="0070C0"/>
                </a:solidFill>
                <a:latin typeface="Kalimati" panose="00000400000000000000" pitchFamily="2"/>
                <a:cs typeface="Kalimati" panose="00000400000000000000" pitchFamily="2"/>
              </a:rPr>
              <a:t>मौरीपालन सम्वन्धी सिप विकास तालिम संचालन गरिएको ।</a:t>
            </a:r>
          </a:p>
          <a:p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१० जना महिला र १ जना पुरुषको सहभागितामा </a:t>
            </a:r>
            <a:r>
              <a:rPr lang="ne-NP" sz="2400" dirty="0">
                <a:latin typeface="Kalimati" panose="00000400000000000000" pitchFamily="2"/>
                <a:cs typeface="Kalimati" panose="00000400000000000000" pitchFamily="2"/>
              </a:rPr>
              <a:t>अदुवा हलेदो सम्वन्धी सिप विकास तालिम संचालन गरिएको ।</a:t>
            </a:r>
          </a:p>
          <a:p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३० जना महिलाको सहभागितामा </a:t>
            </a:r>
            <a:r>
              <a:rPr lang="ne-NP" sz="2400" dirty="0">
                <a:solidFill>
                  <a:srgbClr val="0070C0"/>
                </a:solidFill>
                <a:latin typeface="Kalimati" panose="00000400000000000000" pitchFamily="2"/>
                <a:cs typeface="Kalimati" panose="00000400000000000000" pitchFamily="2"/>
              </a:rPr>
              <a:t>वुटिक सम्वन्धी सिप विकास तालिम संचालन गरिएको ।</a:t>
            </a:r>
            <a:endParaRPr lang="ne-NP" sz="2800" dirty="0">
              <a:solidFill>
                <a:srgbClr val="0070C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51754781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४.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2010814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latin typeface="Preeti" pitchFamily="2" charset="0"/>
                <a:cs typeface="Kalimati" panose="00000400000000000000" pitchFamily="2"/>
              </a:rPr>
              <a:t>पोषण कार्यक्रमतर्फ</a:t>
            </a:r>
          </a:p>
          <a:p>
            <a:r>
              <a:rPr lang="ne-NP" sz="2400" dirty="0">
                <a:latin typeface="Kalimati" panose="00000400000000000000" pitchFamily="2"/>
                <a:cs typeface="Kalimati" panose="00000400000000000000" pitchFamily="2"/>
              </a:rPr>
              <a:t>गाउँपालिका स्तरीय तथा वडास्तरीय पोषण तथा खाद्य सुरक्षा निर्देशक समिति गठन</a:t>
            </a:r>
          </a:p>
          <a:p>
            <a:r>
              <a:rPr lang="ne-NP" sz="2400" dirty="0">
                <a:solidFill>
                  <a:srgbClr val="0070C0"/>
                </a:solidFill>
                <a:latin typeface="Kalimati" panose="00000400000000000000" pitchFamily="2"/>
                <a:cs typeface="Kalimati" panose="00000400000000000000" pitchFamily="2"/>
              </a:rPr>
              <a:t>सुनौलो हजार दिनका २४० आमाहरुलाई पोषण सम्वन्धी एकिकृत रुपमा २ दिने अभिमुखिकरण गरिएको ।</a:t>
            </a:r>
          </a:p>
          <a:p>
            <a:r>
              <a:rPr lang="ne-NP" sz="2400" dirty="0">
                <a:latin typeface="Kalimati" panose="00000400000000000000" pitchFamily="2"/>
                <a:cs typeface="Kalimati" panose="00000400000000000000" pitchFamily="2"/>
              </a:rPr>
              <a:t>विपन्न वर्गका सुनौलो हजार दिनका २४० आमाहरुलाई सर्फ, सावुन र नङ्कट वितरण गरिएको ।</a:t>
            </a:r>
          </a:p>
          <a:p>
            <a:r>
              <a:rPr lang="ne-NP" sz="2400" dirty="0">
                <a:solidFill>
                  <a:srgbClr val="0070C0"/>
                </a:solidFill>
                <a:latin typeface="Kalimati" panose="00000400000000000000" pitchFamily="2"/>
                <a:cs typeface="Kalimati" panose="00000400000000000000" pitchFamily="2"/>
              </a:rPr>
              <a:t>सूनौलो हजार दिनका २४० आमाहरुका लागि विउ वितरण</a:t>
            </a:r>
          </a:p>
          <a:p>
            <a:r>
              <a:rPr lang="ne-NP" sz="2400" dirty="0">
                <a:latin typeface="Kalimati" panose="00000400000000000000" pitchFamily="2"/>
                <a:cs typeface="Kalimati" panose="00000400000000000000" pitchFamily="2"/>
              </a:rPr>
              <a:t>विपन्न समुदायका सुनौलो हजार दिनका २४० आमाहरुको समूहलाई प्राथमिकता दिई ४ हप्ते गिरिराज र न्यु हेम्पसायर कुखुराका चल्ला तथा दाना वितरण </a:t>
            </a:r>
          </a:p>
          <a:p>
            <a:pPr marL="0" indent="0">
              <a:buNone/>
            </a:pPr>
            <a:r>
              <a:rPr lang="ne-NP" sz="2400" b="1" u="sng" dirty="0">
                <a:latin typeface="Kalimati" panose="00000400000000000000" pitchFamily="2"/>
                <a:cs typeface="Kalimati" panose="00000400000000000000" pitchFamily="2"/>
              </a:rPr>
              <a:t>शुद्ध खानेपानी</a:t>
            </a:r>
          </a:p>
          <a:p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२०० जनाको सहभागितामा आठ वटै वडामा खा.पा. उपभोक्ता समितिलाई पानी शुद्धिकरण सम्वन्धी अभिमुखिकरण</a:t>
            </a:r>
          </a:p>
          <a:p>
            <a:r>
              <a:rPr lang="ne-NP" sz="2400" dirty="0">
                <a:latin typeface="Calibri" panose="020F0502020204030204" pitchFamily="34" charset="0"/>
                <a:cs typeface="Kalimati" panose="00000400000000000000" pitchFamily="2"/>
              </a:rPr>
              <a:t>१६ जना सहभागिलाई पलम्विङ तालिम दिइएको ।</a:t>
            </a:r>
            <a:endParaRPr lang="ne-NP" sz="2800" dirty="0">
              <a:latin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10292689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४.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solidFill>
                  <a:srgbClr val="000000"/>
                </a:solidFill>
                <a:latin typeface="Preeti" pitchFamily="2" charset="0"/>
                <a:cs typeface="Kalimati" panose="00000400000000000000" pitchFamily="2"/>
              </a:rPr>
              <a:t>शिक्षा, युवा तथा खेलकुदतर्फ</a:t>
            </a:r>
          </a:p>
          <a:p>
            <a:r>
              <a:rPr lang="ne-NP" sz="2400" dirty="0">
                <a:cs typeface="Kalimati" panose="00000400000000000000" pitchFamily="2"/>
              </a:rPr>
              <a:t>३०० जना शिक्षकहरुका लागि पेशागत विकास तालिम संचालन गरिएको।</a:t>
            </a:r>
          </a:p>
          <a:p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विषयगत शिक्षकहरुसँग छलफल तथा अनुभव आदान प्रदान कार्यक्रम संचालन गरिएको ।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r>
              <a:rPr lang="ne-NP" sz="2400" dirty="0">
                <a:cs typeface="Kalimati" panose="00000400000000000000" pitchFamily="2"/>
              </a:rPr>
              <a:t>विद्यार्थीहरुका लागि गा.पा.स्तरीय कविता प्रतियोगिता गरिएको।</a:t>
            </a:r>
          </a:p>
          <a:p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राष्ट्रपति शैक्षिक सुधार  कार्यक्रम तर्फ  वडा नं. ४ को श्री बालज्योती प्रा.वि.मा  ४ कोठे र वडा </a:t>
            </a:r>
            <a:r>
              <a:rPr lang="ne-NP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नं.२ को  कमेरपानी  आ.वि.मा २ कोठे भवनको निर्माण कार्य प्रारम्भ भएको छ ।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r>
              <a:rPr lang="ne-NP" sz="2400" dirty="0">
                <a:latin typeface="Calibri" panose="020F050202020403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मासिक रुपमा प्र.अ.बैठक संचालन गरिएको छ ।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सशर्त अनुदान तर्फ सामुदायिक माध्यमिक  विद्यालयहरुमा विज्ञान प्रयोगशाला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Kalimati" panose="00000400000000000000" pitchFamily="2"/>
              </a:rPr>
              <a:t>,</a:t>
            </a:r>
            <a:r>
              <a:rPr lang="en-US" sz="2400" dirty="0">
                <a:solidFill>
                  <a:srgbClr val="0070C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Kalimati" panose="00000400000000000000" pitchFamily="2"/>
              </a:rPr>
              <a:t>ICT </a:t>
            </a:r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र पुस्तकालय स्थापना र संचालनका लागि कार्यक्रम बाँडफाँड भएका छन ।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r>
              <a:rPr lang="ne-NP" sz="2400" dirty="0">
                <a:latin typeface="Calibri" panose="020F050202020403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५ वटा शिक्षा समितिका बैठक बसी शैक्षिक सवालहरुमा विभिन्न निर्णयहरु भएका छन।</a:t>
            </a:r>
          </a:p>
          <a:p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रिक्त रहेका विद्यालयकाका आधारभूत तह १२ जना र माध्यमिक तहमा ७ जना गरी जम्मा १९ जना शिक्षकहरुलाई करारमा नियुक्ति गरिएको ।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72118540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४.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solidFill>
                  <a:srgbClr val="000000"/>
                </a:solidFill>
                <a:latin typeface="Preeti" pitchFamily="2" charset="0"/>
                <a:cs typeface="Kalimati" panose="00000400000000000000" pitchFamily="2"/>
              </a:rPr>
              <a:t>शिक्षा, युवा तथा खेलकुदतर्फ (क्रमश...)</a:t>
            </a:r>
          </a:p>
          <a:p>
            <a:r>
              <a:rPr lang="ne-NP" sz="2400" dirty="0">
                <a:latin typeface="Calibri" panose="020F0502020204030204" pitchFamily="34" charset="0"/>
                <a:ea typeface="Times New Roman" panose="02020603050405020304" pitchFamily="18" charset="0"/>
                <a:cs typeface="Kalimati" panose="00000400000000000000" pitchFamily="2"/>
              </a:rPr>
              <a:t>मुख्यमन्त्री   शैक्षिक सुधार कार्यक्रम तर्फ विभिन्न कार्यक्रमहरु स्वीकृत भइ कार्यन्वयन चरणमा छन् ।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EEDDED-472F-44B0-97AF-A1FCF7BED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728018"/>
              </p:ext>
            </p:extLst>
          </p:nvPr>
        </p:nvGraphicFramePr>
        <p:xfrm>
          <a:off x="1752600" y="2286002"/>
          <a:ext cx="9753600" cy="434543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3836908748"/>
                    </a:ext>
                  </a:extLst>
                </a:gridCol>
                <a:gridCol w="6599381">
                  <a:extLst>
                    <a:ext uri="{9D8B030D-6E8A-4147-A177-3AD203B41FA5}">
                      <a16:colId xmlns:a16="http://schemas.microsoft.com/office/drawing/2014/main" val="2018192641"/>
                    </a:ext>
                  </a:extLst>
                </a:gridCol>
                <a:gridCol w="1477819">
                  <a:extLst>
                    <a:ext uri="{9D8B030D-6E8A-4147-A177-3AD203B41FA5}">
                      <a16:colId xmlns:a16="http://schemas.microsoft.com/office/drawing/2014/main" val="468800444"/>
                    </a:ext>
                  </a:extLst>
                </a:gridCol>
              </a:tblGrid>
              <a:tr h="45719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सि.नं.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योजना संख्या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योजना संख्या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97305"/>
                  </a:ext>
                </a:extLst>
              </a:tr>
              <a:tr h="368606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रंङ्ग रोगन तर्फ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838686"/>
                  </a:ext>
                </a:extLst>
              </a:tr>
              <a:tr h="368606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स्वच्छ खानेपानी तर्फ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57144"/>
                  </a:ext>
                </a:extLst>
              </a:tr>
              <a:tr h="368606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शौचालय निर्माण तर्फ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97840"/>
                  </a:ext>
                </a:extLst>
              </a:tr>
              <a:tr h="368606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कक्षाकोठा बसाइ व्यवस्थापन तर्फ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234270"/>
                  </a:ext>
                </a:extLst>
              </a:tr>
              <a:tr h="368606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चक डस्टर रहित कक्षाकोठा व्यवस्थापन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929670"/>
                  </a:ext>
                </a:extLst>
              </a:tr>
              <a:tr h="368606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शौचालय मर्मत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56903"/>
                  </a:ext>
                </a:extLst>
              </a:tr>
              <a:tr h="368606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ल्यापटप तथा प्रिन्टर खरिद तथा वितरण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408067"/>
                  </a:ext>
                </a:extLst>
              </a:tr>
              <a:tr h="653995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विपन्न  बालवालिकाहरुको लागि पोषाक झोला तथा शैशिक सामाग्री वितरण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347949"/>
                  </a:ext>
                </a:extLst>
              </a:tr>
              <a:tr h="653995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शिक्षकहरुको लागि आइ सि टी मैत्री तालिम</a:t>
                      </a:r>
                    </a:p>
                    <a:p>
                      <a:pPr algn="ctr" fontAlgn="b"/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52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400186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४.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000" b="1" u="sng" dirty="0">
                <a:solidFill>
                  <a:srgbClr val="000000"/>
                </a:solidFill>
                <a:latin typeface="Preeti" pitchFamily="2" charset="0"/>
                <a:cs typeface="Kalimati" panose="00000400000000000000" pitchFamily="2"/>
              </a:rPr>
              <a:t>महिला वालबालिका तथा ज्येष्ठनागरिक र पंजिकरण तर्फ </a:t>
            </a:r>
          </a:p>
          <a:p>
            <a:r>
              <a:rPr lang="ne-NP" sz="2000" dirty="0">
                <a:latin typeface="Kalimati" panose="00000400000000000000" pitchFamily="2"/>
                <a:cs typeface="Kalimati" panose="00000400000000000000" pitchFamily="2"/>
              </a:rPr>
              <a:t>लैंगिक हिंसा विरुद्धको १६ दिने अभियान अन्तर्गत सचेतनामूलक लोकगीत कार्यक्रम लगायतका कार्यक्रम गरी मनाइएको ।</a:t>
            </a:r>
            <a:endParaRPr lang="en-US" sz="2000" dirty="0">
              <a:latin typeface="Kalimati" panose="00000400000000000000" pitchFamily="2"/>
              <a:cs typeface="Kalimati" panose="00000400000000000000" pitchFamily="2"/>
            </a:endParaRPr>
          </a:p>
          <a:p>
            <a:r>
              <a:rPr lang="ne-NP" sz="2000" dirty="0">
                <a:solidFill>
                  <a:srgbClr val="0070C0"/>
                </a:solidFill>
                <a:latin typeface="Kalimati" panose="00000400000000000000" pitchFamily="2"/>
                <a:cs typeface="Kalimati" panose="00000400000000000000" pitchFamily="2"/>
              </a:rPr>
              <a:t>लैंगिक समानता तथा सामाजिक समावेशिकरण (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GESI</a:t>
            </a:r>
            <a:r>
              <a:rPr lang="ne-NP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सम्बन्धि नीति, कार्यक्रम र बजेटको परीक्षण गरिएको ।</a:t>
            </a:r>
          </a:p>
          <a:p>
            <a:r>
              <a:rPr lang="ne-NP" sz="2000" dirty="0">
                <a:latin typeface="Kalimati" panose="00000400000000000000" pitchFamily="2"/>
                <a:cs typeface="Kalimati" panose="00000400000000000000" pitchFamily="2"/>
              </a:rPr>
              <a:t>लैंगिक समानता तथा सामाजिक समावेशिकरण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GESI</a:t>
            </a:r>
            <a:r>
              <a:rPr lang="ne-N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सम्बन्धि ५ वर्षे रणनीतिको मस्यौदा तयार गरिएको ।</a:t>
            </a:r>
          </a:p>
          <a:p>
            <a:r>
              <a:rPr lang="ne-NP" sz="2000" dirty="0">
                <a:solidFill>
                  <a:srgbClr val="0070C0"/>
                </a:solidFill>
                <a:latin typeface="Kalimati" panose="00000400000000000000" pitchFamily="2"/>
                <a:cs typeface="Kalimati" panose="00000400000000000000" pitchFamily="2"/>
              </a:rPr>
              <a:t>घरेलु हिंसा,महिला हिंसा सम्बन्धी सचेतना कार्यक्रम संचालन गरिएको ।</a:t>
            </a:r>
          </a:p>
          <a:p>
            <a:r>
              <a:rPr lang="ne-NP" sz="2000" dirty="0">
                <a:latin typeface="Kalimati" panose="00000400000000000000" pitchFamily="2"/>
                <a:cs typeface="Kalimati" panose="00000400000000000000" pitchFamily="2"/>
              </a:rPr>
              <a:t>बालविवाह,बालश्रम न्यूनीकरण सम्बन्धी सचेतना कार्यक्रम संचालन गरिएको ।</a:t>
            </a:r>
          </a:p>
          <a:p>
            <a:r>
              <a:rPr lang="ne-NP" sz="2000" dirty="0">
                <a:solidFill>
                  <a:srgbClr val="0070C0"/>
                </a:solidFill>
                <a:latin typeface="Kalimati" panose="00000400000000000000" pitchFamily="2"/>
                <a:cs typeface="Kalimati" panose="00000400000000000000" pitchFamily="2"/>
              </a:rPr>
              <a:t>सचेतनामूलक लोकगीत तथा लोकनृत्य कार्यक्रम गरी विभिन्न वडाहरू तथा गाउँपालिकामा नारी दिवश मनाइएको ।</a:t>
            </a:r>
          </a:p>
          <a:p>
            <a:r>
              <a:rPr lang="ne-NP" sz="2000" dirty="0">
                <a:latin typeface="Kalimati" panose="00000400000000000000" pitchFamily="2"/>
                <a:cs typeface="Kalimati" panose="00000400000000000000" pitchFamily="2"/>
              </a:rPr>
              <a:t>सुनौलो हजार दिनका आमाहरुका लागि प्रत्येक वडाहरुमा २ दिने कार्यक्रम संचालन गरिएको</a:t>
            </a:r>
          </a:p>
          <a:p>
            <a:r>
              <a:rPr lang="ne-NP" sz="2000" dirty="0">
                <a:latin typeface="Kalimati" panose="00000400000000000000" pitchFamily="2"/>
                <a:cs typeface="Kalimati" panose="00000400000000000000" pitchFamily="2"/>
              </a:rPr>
              <a:t>सवै वडाका प्रथम त्रैमासिकमा ३०७८ र दोस्रो त्रैमासिकमा ३२०५ जना  लाभग्राहीहरुको सा.सु.भत्ता बैंकवाट वितरण गरिएको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Kokila" panose="020B0604020202020204" pitchFamily="34" charset="0"/>
              </a:rPr>
              <a:t> </a:t>
            </a:r>
            <a:endParaRPr lang="ne-NP" sz="1600" b="0" i="0" u="none" strike="noStrike" dirty="0">
              <a:solidFill>
                <a:srgbClr val="000000"/>
              </a:solidFill>
              <a:effectLst/>
              <a:latin typeface="Kokila" panose="020B060402020202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cs typeface="Kalimati" panose="00000400000000000000" pitchFamily="2"/>
              </a:rPr>
              <a:t>MIS System </a:t>
            </a:r>
            <a:r>
              <a:rPr lang="ne-NP" sz="2000" dirty="0">
                <a:solidFill>
                  <a:srgbClr val="0070C0"/>
                </a:solidFill>
                <a:cs typeface="Kalimati" panose="00000400000000000000" pitchFamily="2"/>
              </a:rPr>
              <a:t>तथा सा.सु को वारेमा ७० जना कर्मचारीहरु तथा जनप्रतिनिधीलाई तालिम प्रदान गरी क्षमता अभिवृद्धि गरिएको</a:t>
            </a:r>
            <a:endParaRPr lang="ne-NP" sz="2400" dirty="0">
              <a:solidFill>
                <a:srgbClr val="0070C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79630265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४.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solidFill>
                  <a:srgbClr val="000000"/>
                </a:solidFill>
                <a:latin typeface="Preeti" pitchFamily="2" charset="0"/>
                <a:cs typeface="Kalimati" panose="00000400000000000000" pitchFamily="2"/>
              </a:rPr>
              <a:t>स्वास्थ्यतर्फ </a:t>
            </a:r>
          </a:p>
          <a:p>
            <a:r>
              <a:rPr lang="ne-NP" sz="2400" dirty="0">
                <a:cs typeface="Kalimati" panose="00000400000000000000" pitchFamily="2"/>
              </a:rPr>
              <a:t>स्वास्थ्यकर्मीहरुका लागि बृहत पोषण प्याकेज क्षमता अभिबृद्धि तालिम सम्पन्न गरिएको</a:t>
            </a:r>
          </a:p>
          <a:p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समुदायमा आधारित नवजात शिशु तथा बालरोगको एकीकृत व्यवस्थापन (CB-IMNCI) तालिम सम्पन्न गरिएको</a:t>
            </a:r>
          </a:p>
          <a:p>
            <a:r>
              <a:rPr lang="ne-NP" sz="2400" dirty="0">
                <a:cs typeface="Kalimati" panose="00000400000000000000" pitchFamily="2"/>
              </a:rPr>
              <a:t>कुपोषित बालबालिकाहरुको उपचारका लागि ओखरकोट स्वास्थ्य चौकीमा बहिरंग उपचार सेवा शुरु गरिएको </a:t>
            </a:r>
          </a:p>
          <a:p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क्षयरोग सम्बन्धि कार्यक्रमको माइक्रोस्कोपिक क्याम्प संचालन गरिएको </a:t>
            </a:r>
          </a:p>
          <a:p>
            <a:r>
              <a:rPr lang="ne-NP" sz="2400" dirty="0">
                <a:cs typeface="Kalimati" panose="00000400000000000000" pitchFamily="2"/>
              </a:rPr>
              <a:t>सबै वडाहरुमा गई परिवार नियोजनका लामो अवधिका साधनहरु आई.यू.सी.डी/इम्प्लान्ट सेवा प्रदान गरिएको</a:t>
            </a:r>
          </a:p>
          <a:p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निशुल्क वितरणका लागी अत्यावश्यक औषधी खरिद गरी वितरण गरिएको</a:t>
            </a:r>
          </a:p>
          <a:p>
            <a:r>
              <a:rPr lang="ne-NP" sz="2400" dirty="0">
                <a:cs typeface="Kalimati" panose="00000400000000000000" pitchFamily="2"/>
              </a:rPr>
              <a:t>नागरिक आरोग्य केन्द्रका लागी आयुर्वेदिक औषधी खरिद गरी वितरण गरिएको </a:t>
            </a:r>
          </a:p>
          <a:p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कोभिड खोप लगाउन छुट भएको व्यक्तिहरुलाई पूर्ण खोप लगाउन पालिका स्तरमा अभिमुखीकरण गरी सबै सस्थाहरुबाट समुदाय सर्वेक्षण गरी खोप लगाउन छुट व्यक्तिहरुलाई खोप सेवा गरिदै आएको  </a:t>
            </a:r>
          </a:p>
          <a:p>
            <a:endParaRPr lang="en-GB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en-GB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82579428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४.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solidFill>
                  <a:srgbClr val="000000"/>
                </a:solidFill>
                <a:latin typeface="Preeti" pitchFamily="2" charset="0"/>
                <a:cs typeface="Kalimati" panose="00000400000000000000" pitchFamily="2"/>
              </a:rPr>
              <a:t>स्वास्थ्यतर्फ (क्रमश.....)</a:t>
            </a:r>
          </a:p>
          <a:p>
            <a:r>
              <a:rPr lang="ne-NP" sz="2400" dirty="0">
                <a:solidFill>
                  <a:srgbClr val="00B0F0"/>
                </a:solidFill>
                <a:cs typeface="Kalimati" panose="00000400000000000000" pitchFamily="2"/>
              </a:rPr>
              <a:t>स्वास्थ्य सस्थाका लागी फर्निचर,फ्रिज,स्टेचर खरिद गरी वितरण गरिएको </a:t>
            </a:r>
          </a:p>
          <a:p>
            <a:r>
              <a:rPr lang="ne-NP" sz="2400" dirty="0">
                <a:cs typeface="Kalimati" panose="00000400000000000000" pitchFamily="2"/>
              </a:rPr>
              <a:t>संघीय स-शर्त र गा.पा बाट विनियोजित कार्यक्रम नियमित भईरहेको </a:t>
            </a:r>
          </a:p>
          <a:p>
            <a:pPr marL="0" indent="0" algn="ctr">
              <a:buNone/>
            </a:pPr>
            <a:r>
              <a:rPr lang="ne-NP" sz="2400" dirty="0">
                <a:cs typeface="Kalimati" panose="00000400000000000000" pitchFamily="2"/>
              </a:rPr>
              <a:t>स्वास्थ्य सस्थाबाट उपचारात्मक सेवा पाएका सेवाग्राहीको जम्मा संख्या   </a:t>
            </a:r>
            <a:endParaRPr lang="en-US" sz="2400" dirty="0">
              <a:cs typeface="Kalimati" panose="00000400000000000000" pitchFamily="2"/>
            </a:endParaRPr>
          </a:p>
          <a:p>
            <a:endParaRPr lang="en-GB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0B1125B-72C9-45A1-B233-D7CE074FD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510914"/>
              </p:ext>
            </p:extLst>
          </p:nvPr>
        </p:nvGraphicFramePr>
        <p:xfrm>
          <a:off x="1828800" y="2971800"/>
          <a:ext cx="8382000" cy="3733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53746">
                  <a:extLst>
                    <a:ext uri="{9D8B030D-6E8A-4147-A177-3AD203B41FA5}">
                      <a16:colId xmlns:a16="http://schemas.microsoft.com/office/drawing/2014/main" val="1343276350"/>
                    </a:ext>
                  </a:extLst>
                </a:gridCol>
                <a:gridCol w="2628254">
                  <a:extLst>
                    <a:ext uri="{9D8B030D-6E8A-4147-A177-3AD203B41FA5}">
                      <a16:colId xmlns:a16="http://schemas.microsoft.com/office/drawing/2014/main" val="570881525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स्वास्थ्य सस्था 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जम्मा संख्या 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9993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anose="00000400000000000000" pitchFamily="2"/>
                        </a:rPr>
                        <a:t>१) बांगेमरोट स्वास्थ्य चौकी 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२१५७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0507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anose="00000400000000000000" pitchFamily="2"/>
                        </a:rPr>
                        <a:t>२) बाँदिकोट स्वास्थ्य चौकी 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१६४६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19573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anose="00000400000000000000" pitchFamily="2"/>
                        </a:rPr>
                        <a:t>३) आहालखोला आधारभूत स्वास्थ्य सेवा केन्द्र 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९१७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32480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anose="00000400000000000000" pitchFamily="2"/>
                        </a:rPr>
                        <a:t>४) बांगेफेदी आधारभूत स्वास्थ्य सेवा केन्द्र 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१०६१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2618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anose="00000400000000000000" pitchFamily="2"/>
                        </a:rPr>
                        <a:t>५) ओखरकोट स्वास्थ्य चौकी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३९१२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0789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anose="00000400000000000000" pitchFamily="2"/>
                        </a:rPr>
                        <a:t>६) तोरवांग स्वास्थ्य चौकी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३५८४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0571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anose="00000400000000000000" pitchFamily="2"/>
                        </a:rPr>
                        <a:t>७) तुषारा स्वास्थ्य चौकी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१८२८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75483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anose="00000400000000000000" pitchFamily="2"/>
                        </a:rPr>
                        <a:t>८) टिमुरचौर आधारभूत स्वास्थ्य सेवा केन्द्र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१६८६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30019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१६७९१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11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6631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४.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solidFill>
                  <a:srgbClr val="000000"/>
                </a:solidFill>
                <a:latin typeface="Preeti" pitchFamily="2" charset="0"/>
                <a:cs typeface="Kalimati" panose="00000400000000000000" pitchFamily="2"/>
              </a:rPr>
              <a:t>स्वास्थ्यतर्फ (क्रमश.....)</a:t>
            </a:r>
          </a:p>
          <a:p>
            <a:pPr algn="ctr"/>
            <a:r>
              <a:rPr lang="ne-NP" sz="2400" dirty="0">
                <a:cs typeface="Kalimati" panose="00000400000000000000" pitchFamily="2"/>
              </a:rPr>
              <a:t>ओखरकोट स्वास्थ्य चौकीमा रहेको प्रयोगशालाबाट जम्मा ३२३२ सेवाग्राहीहरूले सेवा लिएका।</a:t>
            </a:r>
          </a:p>
          <a:p>
            <a:pPr marL="0" indent="0" algn="ctr">
              <a:buNone/>
            </a:pPr>
            <a:r>
              <a:rPr lang="ne-NP" sz="2400" dirty="0">
                <a:cs typeface="Kalimati" panose="00000400000000000000" pitchFamily="2"/>
              </a:rPr>
              <a:t>ग्रामिण अल्ट्रासाउण्ड कार्यक्रम मार्फत सेवा पाएका गर्भवती महिलाको जम्मा संख्या </a:t>
            </a:r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E0B1125B-72C9-45A1-B233-D7CE074FD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135437"/>
              </p:ext>
            </p:extLst>
          </p:nvPr>
        </p:nvGraphicFramePr>
        <p:xfrm>
          <a:off x="2209800" y="2895600"/>
          <a:ext cx="8382000" cy="3962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56146">
                  <a:extLst>
                    <a:ext uri="{9D8B030D-6E8A-4147-A177-3AD203B41FA5}">
                      <a16:colId xmlns:a16="http://schemas.microsoft.com/office/drawing/2014/main" val="1343276350"/>
                    </a:ext>
                  </a:extLst>
                </a:gridCol>
                <a:gridCol w="2725854">
                  <a:extLst>
                    <a:ext uri="{9D8B030D-6E8A-4147-A177-3AD203B41FA5}">
                      <a16:colId xmlns:a16="http://schemas.microsoft.com/office/drawing/2014/main" val="570881525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स्वास्थ्य सस्था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जम्मा संख्या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9993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१) बांगेमरोट स्वास्थ्य चौकी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२०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0507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२) बाँदिकोट स्वास्थ्य चौकी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२३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19573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३) आहालखोला आधारभूत स्वास्थ्य सेवा केन्द्र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१९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3248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४) बांगेफेदी आधारभूत स्वास्थ्य सेवा केन्द्र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१२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2618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५) ओखरकोट स्वास्थ्य चौकी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१९८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0789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६) तोरवांग स्वास्थ्य चौकी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३५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0571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७) तुषारा स्वास्थ्य चौकी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३५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75483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ne-NP" sz="2000" dirty="0">
                          <a:cs typeface="Kalimati" panose="00000400000000000000" pitchFamily="2"/>
                        </a:rPr>
                        <a:t>८) टिमुरचौर आधारभूत स्वास्थ्य सेवा केन्द्र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१६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30019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जम्मा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३५८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89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262130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10210800" cy="2133600"/>
          </a:xfrm>
        </p:spPr>
        <p:txBody>
          <a:bodyPr/>
          <a:lstStyle/>
          <a:p>
            <a:pPr marL="627063" indent="-627063" algn="ctr">
              <a:lnSpc>
                <a:spcPct val="150000"/>
              </a:lnSpc>
              <a:spcBef>
                <a:spcPts val="1800"/>
              </a:spcBef>
              <a:buNone/>
            </a:pPr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(क) गाउँपालिकाको सामान्य परिचय</a:t>
            </a: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428" y="231333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066800" y="990600"/>
            <a:ext cx="10210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33600" y="51451"/>
            <a:ext cx="3886200" cy="1264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  <a:p>
            <a:pPr>
              <a:lnSpc>
                <a:spcPct val="90000"/>
              </a:lnSpc>
              <a:defRPr/>
            </a:pPr>
            <a:endParaRPr lang="en-US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D26"/>
              </a:solidFill>
              <a:latin typeface="Preeti" pitchFamily="2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४.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solidFill>
                  <a:srgbClr val="000000"/>
                </a:solidFill>
                <a:latin typeface="Preeti" pitchFamily="2" charset="0"/>
                <a:cs typeface="Kalimati" panose="00000400000000000000" pitchFamily="2"/>
              </a:rPr>
              <a:t>स्वास्थ्यतर्फ (क्रमश.....)</a:t>
            </a:r>
          </a:p>
          <a:p>
            <a:pPr marL="0" indent="0">
              <a:buNone/>
            </a:pPr>
            <a:r>
              <a:rPr lang="ne-NP" sz="2400" dirty="0">
                <a:cs typeface="Kalimati" panose="00000400000000000000" pitchFamily="2"/>
              </a:rPr>
              <a:t>घुम्ती सेवा/गाउँघर क्लिनिकबाट सेवा पाएका सेवाग्राहीको जम्मा संख्या</a:t>
            </a:r>
          </a:p>
          <a:p>
            <a:pPr marL="0" indent="0">
              <a:buNone/>
            </a:pPr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pPr marL="0" indent="0">
              <a:buNone/>
            </a:pPr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0B1125B-72C9-45A1-B233-D7CE074FD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61122"/>
              </p:ext>
            </p:extLst>
          </p:nvPr>
        </p:nvGraphicFramePr>
        <p:xfrm>
          <a:off x="1981200" y="2051713"/>
          <a:ext cx="8458200" cy="461093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156649">
                  <a:extLst>
                    <a:ext uri="{9D8B030D-6E8A-4147-A177-3AD203B41FA5}">
                      <a16:colId xmlns:a16="http://schemas.microsoft.com/office/drawing/2014/main" val="1343276350"/>
                    </a:ext>
                  </a:extLst>
                </a:gridCol>
                <a:gridCol w="2301551">
                  <a:extLst>
                    <a:ext uri="{9D8B030D-6E8A-4147-A177-3AD203B41FA5}">
                      <a16:colId xmlns:a16="http://schemas.microsoft.com/office/drawing/2014/main" val="5708815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स्वास्थ्य सस्था 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जम्मा संख्या 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99934"/>
                  </a:ext>
                </a:extLst>
              </a:tr>
              <a:tr h="496134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१) बांगेमरोट स्वास्थ्य चौकी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८२५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050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२) बाँदिकोट स्वास्थ्य चौकी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२८०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1957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३) आहालखोला आधारभूत स्वास्थ्य सेवा केन्द्र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४९८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3248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४) बांगेफेदी आधारभूत स्वास्थ्य सेवा केन्द्र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५३६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261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५) ओखरकोट स्वास्थ्य चौकी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६६५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078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६) तोरवांग स्वास्थ्य चौकी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८१७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057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७) तुषारा स्वास्थ्य चौकी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५३०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7548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८) टिमुरचौर आधारभूत स्वास्थ्य सेवा केन्द्र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२९४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3001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जम्मा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४४४५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989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459423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४.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solidFill>
                  <a:srgbClr val="000000"/>
                </a:solidFill>
                <a:latin typeface="Preeti" pitchFamily="2" charset="0"/>
                <a:cs typeface="Kalimati" panose="00000400000000000000" pitchFamily="2"/>
              </a:rPr>
              <a:t>स्वास्थ्यतर्फ (क्रमश.....)</a:t>
            </a:r>
          </a:p>
          <a:p>
            <a:pPr marL="0" indent="0">
              <a:buNone/>
            </a:pPr>
            <a:r>
              <a:rPr lang="ne-NP" sz="2400" dirty="0">
                <a:cs typeface="Kalimati" panose="00000400000000000000" pitchFamily="2"/>
              </a:rPr>
              <a:t>कोभिड खोप पाएका जम्मा सेवाग्राहीको संख्या </a:t>
            </a:r>
            <a:endParaRPr lang="en-GB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pPr marL="0" indent="0">
              <a:buNone/>
            </a:pPr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D21E22FF-0A77-42AE-BC93-852FE1073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358704"/>
              </p:ext>
            </p:extLst>
          </p:nvPr>
        </p:nvGraphicFramePr>
        <p:xfrm>
          <a:off x="188443" y="2075543"/>
          <a:ext cx="11658600" cy="434945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7716119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2640417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3790226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71615229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870238463"/>
                    </a:ext>
                  </a:extLst>
                </a:gridCol>
              </a:tblGrid>
              <a:tr h="534324"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खोपको नाम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पहिलो मात्रा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दोस्रो मात्रा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बुष्टर मात्रा 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कैफियत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063615"/>
                  </a:ext>
                </a:extLst>
              </a:tr>
              <a:tr h="534324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कोभिशिल्ड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१७१८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१६८४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१९८९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१२ बर्ष माथिको जम्मा जनसंख्या १९४७४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169069"/>
                  </a:ext>
                </a:extLst>
              </a:tr>
              <a:tr h="534324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एस्ट्राजेनेका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७०९२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६२८८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50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88039"/>
                  </a:ext>
                </a:extLst>
              </a:tr>
              <a:tr h="534324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भेरोशिल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३४२९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३३९०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७६१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580509"/>
                  </a:ext>
                </a:extLst>
              </a:tr>
              <a:tr h="609186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जोन्सन एण्ड जोन्सन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२५६२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०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०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837174"/>
                  </a:ext>
                </a:extLst>
              </a:tr>
              <a:tr h="534324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मोडर्ना 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३४५०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३०७६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०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127475"/>
                  </a:ext>
                </a:extLst>
              </a:tr>
              <a:tr h="534324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जम्मा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१८२५१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१४४३८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२८००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808399"/>
                  </a:ext>
                </a:extLst>
              </a:tr>
              <a:tr h="534324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प्रगति प्रतिशत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९४%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74%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१४%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993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176474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४.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solidFill>
                  <a:srgbClr val="000000"/>
                </a:solidFill>
                <a:latin typeface="Preeti" pitchFamily="2" charset="0"/>
                <a:cs typeface="Kalimati" panose="00000400000000000000" pitchFamily="2"/>
              </a:rPr>
              <a:t>स्वास्थ्यतर्फ (क्रमश.....)</a:t>
            </a:r>
          </a:p>
          <a:p>
            <a:pPr marL="0" indent="0">
              <a:buNone/>
            </a:pPr>
            <a:endParaRPr lang="ne-NP" sz="2400" dirty="0">
              <a:cs typeface="Kalimati" panose="00000400000000000000" pitchFamily="2"/>
            </a:endParaRPr>
          </a:p>
          <a:p>
            <a:pPr marL="0" indent="0">
              <a:buNone/>
            </a:pPr>
            <a:r>
              <a:rPr lang="ne-NP" sz="2400" dirty="0">
                <a:cs typeface="Kalimati" panose="00000400000000000000" pitchFamily="2"/>
              </a:rPr>
              <a:t>६० बर्ष माथिका जेष्ठ नागरिकहरुका लागि निशुल्क आँखा उपचार सेवा पाएका संख्या 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pPr marL="0" indent="0">
              <a:buNone/>
            </a:pPr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D21E22FF-0A77-42AE-BC93-852FE1073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236033"/>
              </p:ext>
            </p:extLst>
          </p:nvPr>
        </p:nvGraphicFramePr>
        <p:xfrm>
          <a:off x="1905000" y="2819400"/>
          <a:ext cx="8305800" cy="24383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50170">
                  <a:extLst>
                    <a:ext uri="{9D8B030D-6E8A-4147-A177-3AD203B41FA5}">
                      <a16:colId xmlns:a16="http://schemas.microsoft.com/office/drawing/2014/main" val="2977161190"/>
                    </a:ext>
                  </a:extLst>
                </a:gridCol>
                <a:gridCol w="2555630">
                  <a:extLst>
                    <a:ext uri="{9D8B030D-6E8A-4147-A177-3AD203B41FA5}">
                      <a16:colId xmlns:a16="http://schemas.microsoft.com/office/drawing/2014/main" val="1026404172"/>
                    </a:ext>
                  </a:extLst>
                </a:gridCol>
              </a:tblGrid>
              <a:tr h="519659"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सेवा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संख्या 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063615"/>
                  </a:ext>
                </a:extLst>
              </a:tr>
              <a:tr h="479685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आँखा सम्बन्धी उपचारात्मक सेवा 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१२७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169069"/>
                  </a:ext>
                </a:extLst>
              </a:tr>
              <a:tr h="479685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चश्मा बनाउने संख्या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६७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88039"/>
                  </a:ext>
                </a:extLst>
              </a:tr>
              <a:tr h="479685">
                <a:tc>
                  <a:txBody>
                    <a:bodyPr/>
                    <a:lstStyle/>
                    <a:p>
                      <a:r>
                        <a:rPr lang="ne-NP" sz="2400" dirty="0">
                          <a:cs typeface="Kalimati" panose="00000400000000000000" pitchFamily="2"/>
                        </a:rPr>
                        <a:t>मोतियाबिन्दुको  अप्रेसन सेवा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१६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580509"/>
                  </a:ext>
                </a:extLst>
              </a:tr>
              <a:tr h="479685"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जम्मा 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dirty="0">
                          <a:cs typeface="Kalimati" panose="00000400000000000000" pitchFamily="2"/>
                        </a:rPr>
                        <a:t>२१०</a:t>
                      </a:r>
                      <a:endParaRPr lang="en-US" sz="24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4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8556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४.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सामाजिक विकाससँग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solidFill>
                  <a:srgbClr val="000000"/>
                </a:solidFill>
                <a:latin typeface="Preeti" pitchFamily="2" charset="0"/>
                <a:cs typeface="Kalimati" panose="00000400000000000000" pitchFamily="2"/>
              </a:rPr>
              <a:t>स्वास्थ्यतर्फ (क्रमश.....)</a:t>
            </a:r>
          </a:p>
          <a:p>
            <a:pPr marL="0" indent="0">
              <a:buNone/>
            </a:pPr>
            <a:endParaRPr lang="ne-NP" sz="2400" dirty="0">
              <a:cs typeface="Kalimati" panose="00000400000000000000" pitchFamily="2"/>
            </a:endParaRPr>
          </a:p>
          <a:p>
            <a:pPr marL="0" indent="0" algn="ctr">
              <a:buNone/>
            </a:pPr>
            <a:r>
              <a:rPr lang="ne-NP" sz="2400" dirty="0">
                <a:cs typeface="Kalimati" panose="00000400000000000000" pitchFamily="2"/>
              </a:rPr>
              <a:t>सुरक्षित मातृत्व सेवा </a:t>
            </a:r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Kalimati" panose="00000400000000000000" pitchFamily="2"/>
              <a:cs typeface="Kalimati" panose="00000400000000000000" pitchFamily="2"/>
            </a:endParaRPr>
          </a:p>
          <a:p>
            <a:pPr marL="0" indent="0">
              <a:buNone/>
            </a:pPr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DC953A5-DA7F-4ECB-AC42-07714C51B4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74182"/>
              </p:ext>
            </p:extLst>
          </p:nvPr>
        </p:nvGraphicFramePr>
        <p:xfrm>
          <a:off x="685800" y="2819400"/>
          <a:ext cx="10287000" cy="280469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74060">
                  <a:extLst>
                    <a:ext uri="{9D8B030D-6E8A-4147-A177-3AD203B41FA5}">
                      <a16:colId xmlns:a16="http://schemas.microsoft.com/office/drawing/2014/main" val="1054114568"/>
                    </a:ext>
                  </a:extLst>
                </a:gridCol>
                <a:gridCol w="4212940">
                  <a:extLst>
                    <a:ext uri="{9D8B030D-6E8A-4147-A177-3AD203B41FA5}">
                      <a16:colId xmlns:a16="http://schemas.microsoft.com/office/drawing/2014/main" val="2831259200"/>
                    </a:ext>
                  </a:extLst>
                </a:gridCol>
              </a:tblGrid>
              <a:tr h="350610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स्वास्थ्य सस्था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सेवा ग्राहीको संख्या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40134"/>
                  </a:ext>
                </a:extLst>
              </a:tr>
              <a:tr h="427258">
                <a:tc>
                  <a:txBody>
                    <a:bodyPr/>
                    <a:lstStyle/>
                    <a:p>
                      <a:pPr algn="l"/>
                      <a:r>
                        <a:rPr lang="ne-NP" sz="2000" dirty="0">
                          <a:cs typeface="Kalimati" panose="00000400000000000000" pitchFamily="2"/>
                        </a:rPr>
                        <a:t>१) बांगेमरोट स्वास्थ्य चौकी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३०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64536"/>
                  </a:ext>
                </a:extLst>
              </a:tr>
              <a:tr h="350610">
                <a:tc>
                  <a:txBody>
                    <a:bodyPr/>
                    <a:lstStyle/>
                    <a:p>
                      <a:pPr algn="l"/>
                      <a:r>
                        <a:rPr lang="ne-NP" sz="2000" dirty="0">
                          <a:cs typeface="Kalimati" panose="00000400000000000000" pitchFamily="2"/>
                        </a:rPr>
                        <a:t>२) बाँदिकोट स्वास्थ्य चौकी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२८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65284"/>
                  </a:ext>
                </a:extLst>
              </a:tr>
              <a:tr h="350610">
                <a:tc>
                  <a:txBody>
                    <a:bodyPr/>
                    <a:lstStyle/>
                    <a:p>
                      <a:pPr algn="l"/>
                      <a:r>
                        <a:rPr lang="ne-NP" sz="2000" dirty="0">
                          <a:cs typeface="Kalimati" panose="00000400000000000000" pitchFamily="2"/>
                        </a:rPr>
                        <a:t>३) ओखरकोट स्वास्थ्य चौकी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४२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148364"/>
                  </a:ext>
                </a:extLst>
              </a:tr>
              <a:tr h="350610">
                <a:tc>
                  <a:txBody>
                    <a:bodyPr/>
                    <a:lstStyle/>
                    <a:p>
                      <a:pPr algn="l"/>
                      <a:r>
                        <a:rPr lang="ne-NP" sz="2000" dirty="0">
                          <a:cs typeface="Kalimati" panose="00000400000000000000" pitchFamily="2"/>
                        </a:rPr>
                        <a:t>४) तोरवांग स्वास्थ्य चौकी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२५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411449"/>
                  </a:ext>
                </a:extLst>
              </a:tr>
              <a:tr h="350610">
                <a:tc>
                  <a:txBody>
                    <a:bodyPr/>
                    <a:lstStyle/>
                    <a:p>
                      <a:pPr algn="l"/>
                      <a:r>
                        <a:rPr lang="ne-NP" sz="2000" dirty="0">
                          <a:cs typeface="Kalimati" panose="00000400000000000000" pitchFamily="2"/>
                        </a:rPr>
                        <a:t>५) तुषारा स्वास्थ्य चौकी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३४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257567"/>
                  </a:ext>
                </a:extLst>
              </a:tr>
              <a:tr h="350610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जम्मा 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cs typeface="Kalimati" panose="00000400000000000000" pitchFamily="2"/>
                        </a:rPr>
                        <a:t>१५९</a:t>
                      </a:r>
                      <a:endParaRPr lang="en-US" sz="2000" dirty="0"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1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0790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५.</a:t>
            </a:r>
            <a:r>
              <a:rPr lang="en-US" sz="2400" b="1" dirty="0">
                <a:solidFill>
                  <a:srgbClr val="002060"/>
                </a:solidFill>
                <a:cs typeface="Kalimati" panose="00000400000000000000" pitchFamily="2"/>
              </a:rPr>
              <a:t> 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सूचना प्रविधिसँग अन्तरसम्बन्धित क्षेत्र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r>
              <a:rPr lang="ne-NP" sz="2400" dirty="0">
                <a:cs typeface="Kalimati" panose="00000400000000000000" pitchFamily="2"/>
              </a:rPr>
              <a:t>१० वटै माध्यमिक विद्यालयहरुमा इन्टरनेट जडान गरिएको ।</a:t>
            </a:r>
          </a:p>
          <a:p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गाउँपालिका/ वडा कार्यालय/ स्वास्थ्य संस्थामा गरी १४ वटा कार्यालयमा इन्टरनेट जडान गरिएको ।</a:t>
            </a:r>
          </a:p>
          <a:p>
            <a:r>
              <a:rPr lang="ne-NP" sz="2400" dirty="0">
                <a:cs typeface="Kalimati" panose="00000400000000000000" pitchFamily="2"/>
              </a:rPr>
              <a:t>४६ वटा विद्यालयहरुका इमेल आइडी निर्माण गरी हस्तान्तरण गरिएको ।</a:t>
            </a:r>
          </a:p>
          <a:p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गाउँपालिकाको भवनमा १७ वटा इन्टरकम टेलिफोन जडान गरिएको ।</a:t>
            </a:r>
          </a:p>
          <a:p>
            <a:r>
              <a:rPr lang="ne-NP" sz="2400" dirty="0">
                <a:cs typeface="Kalimati" panose="00000400000000000000" pitchFamily="2"/>
              </a:rPr>
              <a:t>बल्क </a:t>
            </a:r>
            <a:r>
              <a:rPr lang="en-US" sz="2400" dirty="0">
                <a:cs typeface="Kalimati" panose="00000400000000000000" pitchFamily="2"/>
              </a:rPr>
              <a:t>SMS </a:t>
            </a:r>
            <a:r>
              <a:rPr lang="ne-NP" sz="2400" dirty="0">
                <a:cs typeface="Kalimati" panose="00000400000000000000" pitchFamily="2"/>
              </a:rPr>
              <a:t>को लागि नेपाल टेलिकम र </a:t>
            </a:r>
            <a:r>
              <a:rPr lang="en-US" sz="2400" dirty="0">
                <a:cs typeface="Kalimati" panose="00000400000000000000" pitchFamily="2"/>
              </a:rPr>
              <a:t>NCELL </a:t>
            </a:r>
            <a:r>
              <a:rPr lang="ne-NP" sz="2400" dirty="0">
                <a:cs typeface="Kalimati" panose="00000400000000000000" pitchFamily="2"/>
              </a:rPr>
              <a:t>सँग सम्झौता गरिएको ।</a:t>
            </a:r>
          </a:p>
          <a:p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गाउँपालिकाको वेभसाइट, </a:t>
            </a:r>
            <a:r>
              <a:rPr lang="en-US" sz="2400" dirty="0">
                <a:solidFill>
                  <a:srgbClr val="0070C0"/>
                </a:solidFill>
                <a:cs typeface="Kalimati" panose="00000400000000000000" pitchFamily="2"/>
              </a:rPr>
              <a:t>Facebook Page, Messenger </a:t>
            </a:r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लगायतका संयन्त्रहरू निरन्तर रूपमा </a:t>
            </a:r>
            <a:r>
              <a:rPr lang="en-US" sz="2400" dirty="0">
                <a:solidFill>
                  <a:srgbClr val="0070C0"/>
                </a:solidFill>
                <a:cs typeface="Kalimati" panose="00000400000000000000" pitchFamily="2"/>
              </a:rPr>
              <a:t>Update </a:t>
            </a:r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गरिएको । सार्वजनिक सरोकारका विषयहरूमा सूचना सम्प्रेषण गरिएको ।</a:t>
            </a:r>
          </a:p>
          <a:p>
            <a:pPr marL="0" indent="0">
              <a:buNone/>
            </a:pPr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33133930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400" b="1" u="sng" dirty="0">
                <a:cs typeface="Kalimati" panose="00000400000000000000" pitchFamily="2"/>
              </a:rPr>
              <a:t>अवसर र संभावना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anose="00000400000000000000" pitchFamily="2"/>
              </a:rPr>
              <a:t>जनताको घर दैलोको सरकारको रुपमा स्थानीय सरकार </a:t>
            </a:r>
            <a:r>
              <a:rPr lang="en-GB" sz="2400" dirty="0">
                <a:cs typeface="Kalimati" panose="00000400000000000000" pitchFamily="2"/>
              </a:rPr>
              <a:t>(Government to the Door.)</a:t>
            </a:r>
            <a:endParaRPr lang="ne-NP" sz="2400" dirty="0"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विभिन्‍न पर्यटकीय स्थलहरुको प्रचार प्रसार र आन्तरिक तथा वाह्य पर्यटकहरुको आगमन बढाइ आर्थिक उपार्जन गर्न सकिने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विभिन्‍न कृषि सडकहरुको स्तर उन्‍नति गरी सहज यातायातको आगमन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कृषि उत्पादनको सहज वजारीकरणको पहुँच स्थापना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माध्यामिक तहसम्मको शिक्षालाई गुणस्तरीय र सरकारी विद्यालयको विश्वसनियतामा वढावा गर्न सकिने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गाउँपालिका स्तरिय अस्पताल निर्माण गरी स्वास्थ्यमा जनताको सहज पहुँच तथा विशेषज्ञ सेवा दिन सकिने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वालविवाह</a:t>
            </a:r>
            <a:r>
              <a:rPr lang="en-GB" sz="2400" dirty="0">
                <a:latin typeface="Preeti" pitchFamily="2" charset="0"/>
                <a:cs typeface="Kalimati" panose="00000400000000000000" pitchFamily="2"/>
              </a:rPr>
              <a:t>,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महिला हिंसा </a:t>
            </a:r>
            <a:r>
              <a:rPr lang="en-GB" sz="2400" dirty="0">
                <a:latin typeface="Preeti" pitchFamily="2" charset="0"/>
                <a:cs typeface="Kalimati" panose="00000400000000000000" pitchFamily="2"/>
              </a:rPr>
              <a:t>,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घरेलु हिंसा अन्त्य गरी वालमैत्री स्थानीय शासन</a:t>
            </a:r>
            <a:r>
              <a:rPr lang="en-GB" sz="2400" dirty="0">
                <a:latin typeface="Preeti" pitchFamily="2" charset="0"/>
                <a:cs typeface="Kalimati" panose="00000400000000000000" pitchFamily="2"/>
              </a:rPr>
              <a:t>,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ज्येष्ठ नागरिकको अनुभवको सदुपयोग र फरक क्षमता भएका व्यक्तिहरुको सिपको सदुपयोग र संरक्षण गरी समुन्‍नत समाजको निर्माण गर्ने </a:t>
            </a:r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।</a:t>
            </a:r>
            <a:endParaRPr lang="ne-NP" sz="2800" dirty="0">
              <a:solidFill>
                <a:srgbClr val="0070C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६. गाउँपालिकाका अवसर</a:t>
            </a:r>
            <a:r>
              <a:rPr lang="en-GB" sz="2400" b="1" dirty="0">
                <a:solidFill>
                  <a:srgbClr val="002060"/>
                </a:solidFill>
                <a:cs typeface="Kalimati" panose="00000400000000000000" pitchFamily="2"/>
              </a:rPr>
              <a:t>,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 संम्भावना र चुनौतिहरु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76567641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7" y="1145221"/>
            <a:ext cx="11858413" cy="5578873"/>
          </a:xfrm>
        </p:spPr>
        <p:txBody>
          <a:bodyPr/>
          <a:lstStyle/>
          <a:p>
            <a:pPr marL="0" indent="0">
              <a:buNone/>
            </a:pPr>
            <a:r>
              <a:rPr lang="ne-NP" sz="2800" b="1" u="sng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चुनौतिहरु</a:t>
            </a:r>
          </a:p>
          <a:p>
            <a:pPr marL="0" indent="0">
              <a:buNone/>
            </a:pPr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e-NP" sz="24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जनताको अपेक्षा अनुसार विकास गर्न स्रोत साधनको सिमितता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राजनितिकरुपमा पुर्वाग्रह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हुन सक्ने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sz="24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अन्धविस्वास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,</a:t>
            </a:r>
            <a:r>
              <a:rPr lang="ne-NP" sz="24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 छुवाछुत र कुरीतिको अन्त्य गरी सामाजिक चेतना वृद्धि गर्ने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राजश्वको दायरा विस्तार गरी सवै क्षेत्रलाई करको दायरामा ल्याउनु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sz="2400" dirty="0">
                <a:solidFill>
                  <a:srgbClr val="000000"/>
                </a:solidFill>
                <a:latin typeface="Calibri" panose="020F0502020204030204" pitchFamily="34" charset="0"/>
                <a:cs typeface="Kalimati" panose="00000400000000000000" pitchFamily="2"/>
              </a:rPr>
              <a:t>अधिकार मात्र खोज्ने तर कर्तव्यको बारेमा वेवास्ता गर्ने आम प्रवृती ।</a:t>
            </a: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६. गाउँपालिकाका अवसर</a:t>
            </a:r>
            <a:r>
              <a:rPr lang="en-GB" sz="2400" b="1" dirty="0">
                <a:solidFill>
                  <a:srgbClr val="002060"/>
                </a:solidFill>
                <a:cs typeface="Kalimati" panose="00000400000000000000" pitchFamily="2"/>
              </a:rPr>
              <a:t>,</a:t>
            </a:r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 संम्भावना र चुनौतिहरु</a:t>
            </a:r>
            <a:endParaRPr lang="en-GB" sz="2400" b="1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1153593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4478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यी तस्विरहरुको सन्देश के हुन सक्छ</a:t>
            </a:r>
            <a:r>
              <a:rPr lang="en-GB" sz="2400" b="1" dirty="0">
                <a:solidFill>
                  <a:srgbClr val="002060"/>
                </a:solidFill>
                <a:cs typeface="Kalimati" panose="00000400000000000000" pitchFamily="2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16415621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8305800" cy="4724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यी तस्विरहरुको सन्देश के हुन सक्छ</a:t>
            </a:r>
            <a:r>
              <a:rPr lang="en-GB" sz="2400" b="1" dirty="0">
                <a:solidFill>
                  <a:srgbClr val="002060"/>
                </a:solidFill>
                <a:cs typeface="Kalimati" panose="00000400000000000000" pitchFamily="2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41463063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8225240" cy="426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90814" y="348882"/>
            <a:ext cx="728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>
                <a:solidFill>
                  <a:srgbClr val="002060"/>
                </a:solidFill>
                <a:cs typeface="Kalimati" panose="00000400000000000000" pitchFamily="2"/>
              </a:rPr>
              <a:t>यी तस्विरहरुको सन्देश के हुन सक्छ</a:t>
            </a:r>
            <a:r>
              <a:rPr lang="en-GB" sz="2400" b="1" dirty="0">
                <a:solidFill>
                  <a:srgbClr val="002060"/>
                </a:solidFill>
                <a:cs typeface="Kalimati" panose="00000400000000000000" pitchFamily="2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12953820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428" y="231333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066800" y="990600"/>
            <a:ext cx="10210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57400" y="152400"/>
            <a:ext cx="3810000" cy="84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BA97A3-0E2D-480A-9E7A-6F9276AD0CBB}"/>
              </a:ext>
            </a:extLst>
          </p:cNvPr>
          <p:cNvSpPr/>
          <p:nvPr/>
        </p:nvSpPr>
        <p:spPr>
          <a:xfrm>
            <a:off x="243115" y="1130901"/>
            <a:ext cx="6477000" cy="5727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ne-NP" sz="2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जनसंख्या: २६४९१</a:t>
            </a:r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(११९३५ पुरुष १४५५६ महिला ) २०७८ को जनगणना अनुसार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ne-NP" sz="2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क्षेत्रफल: </a:t>
            </a:r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१०६.९२ वर्ग कि.मी 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विद्यालय:सरकारी  तथा निजि सहित ५४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कोभिड अस्पताल</a:t>
            </a:r>
            <a:r>
              <a:rPr lang="en-US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 </a:t>
            </a:r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१ 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स्वास्थ्य चौकी संख्या: 	५ </a:t>
            </a:r>
          </a:p>
          <a:p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आधारभूत स्वास्थ्य सेवा केन्द्र </a:t>
            </a:r>
            <a:r>
              <a:rPr lang="en-US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 </a:t>
            </a:r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३ </a:t>
            </a:r>
          </a:p>
          <a:p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घरधुरी संख्या</a:t>
            </a:r>
            <a:r>
              <a:rPr lang="ne-NP" sz="2400" b="1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 </a:t>
            </a:r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५८६८ 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जम्मा वडा: ८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12B06-D524-4079-8676-E475A4AE588D}"/>
              </a:ext>
            </a:extLst>
          </p:cNvPr>
          <p:cNvSpPr/>
          <p:nvPr/>
        </p:nvSpPr>
        <p:spPr>
          <a:xfrm>
            <a:off x="6720114" y="1128294"/>
            <a:ext cx="5471885" cy="57297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e-NP" sz="2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ne-NP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पर्यटकीय तथा सांस्कृतिक क्षेत्र</a:t>
            </a:r>
            <a:endParaRPr lang="en-US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इख्नाथान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r>
              <a:rPr lang="ne-NP" sz="2400" dirty="0">
                <a:solidFill>
                  <a:srgbClr val="00B0F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ओखरकोट कोट घर</a:t>
            </a:r>
            <a:endParaRPr lang="en-US" sz="2400" dirty="0">
              <a:solidFill>
                <a:srgbClr val="00B0F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रकगार्डेन 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ढुंगेबगैचा टिमुरचौर 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r>
              <a:rPr lang="ne-NP" sz="24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गडीकोट आलमदेवी मन्दिर</a:t>
            </a:r>
          </a:p>
          <a:p>
            <a:pPr lvl="0"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तुषारा कोट घर</a:t>
            </a:r>
          </a:p>
          <a:p>
            <a:pPr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दिहाल्ना खेलकुद मैदान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नेपाने खेलकुद मैदान</a:t>
            </a:r>
          </a:p>
          <a:p>
            <a:pPr algn="ctr"/>
            <a:r>
              <a:rPr lang="ne-NP" sz="2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मुख्य सडकहरु</a:t>
            </a:r>
            <a:endParaRPr lang="en-US" sz="24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बाग्दुला –मच्छी-ठुलाबेसी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मच्छी</a:t>
            </a:r>
            <a:r>
              <a:rPr lang="en-US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-</a:t>
            </a:r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सौतामारे-पुर्कोट दह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मच्छी </a:t>
            </a:r>
            <a:r>
              <a:rPr lang="en-US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–</a:t>
            </a:r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नब्बे थापाचौर-बादिकोट</a:t>
            </a:r>
            <a:r>
              <a:rPr lang="en-US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</a:p>
          <a:p>
            <a:pPr lvl="0"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मच्छी- ढाँड गब्दी-टिमुरचौर </a:t>
            </a:r>
            <a:r>
              <a:rPr lang="en-US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</a:p>
          <a:p>
            <a:pPr lvl="0"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मच्छी-ढाँड गब्दी- तुषारा-कुता</a:t>
            </a:r>
          </a:p>
          <a:p>
            <a:pPr lvl="0" algn="just"/>
            <a:r>
              <a:rPr lang="ne-NP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मजुवा –गोलछेडी-अर्घाखाची सडक</a:t>
            </a:r>
            <a:endParaRPr lang="en-US" sz="24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7" y="152400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22663"/>
            <a:ext cx="2667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5" name="Arc 4"/>
          <p:cNvSpPr/>
          <p:nvPr/>
        </p:nvSpPr>
        <p:spPr>
          <a:xfrm>
            <a:off x="-1295400" y="0"/>
            <a:ext cx="5181600" cy="1981200"/>
          </a:xfrm>
          <a:prstGeom prst="arc">
            <a:avLst>
              <a:gd name="adj1" fmla="val 16200000"/>
              <a:gd name="adj2" fmla="val 978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" y="1126727"/>
            <a:ext cx="11858413" cy="5578873"/>
          </a:xfrm>
        </p:spPr>
        <p:txBody>
          <a:bodyPr/>
          <a:lstStyle/>
          <a:p>
            <a:pPr marL="0" indent="0">
              <a:buNone/>
            </a:pPr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cs typeface="Kalimati" panose="00000400000000000000" pitchFamily="2"/>
            </a:endParaRPr>
          </a:p>
          <a:p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ne-NP" sz="2400" dirty="0">
              <a:solidFill>
                <a:srgbClr val="000000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b="1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Kokila" panose="020B0604020202020204" pitchFamily="34" charset="0"/>
              <a:cs typeface="Kalimati" panose="00000400000000000000" pitchFamily="2"/>
            </a:endParaRPr>
          </a:p>
          <a:p>
            <a:endParaRPr lang="ne-NP" sz="2800" dirty="0">
              <a:solidFill>
                <a:srgbClr val="000000"/>
              </a:solidFill>
              <a:latin typeface="Calibri" panose="020F0502020204030204" pitchFamily="34" charset="0"/>
              <a:cs typeface="Kalimati" panose="00000400000000000000" pitchFamily="2"/>
            </a:endParaRPr>
          </a:p>
        </p:txBody>
      </p:sp>
      <p:pic>
        <p:nvPicPr>
          <p:cNvPr id="10" name="Picture 2" descr="C:\Users\BIS\Desktop\download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524000"/>
            <a:ext cx="5562600" cy="34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78978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3C7F-570B-46A6-802C-59226B0F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ne-NP" sz="8800" dirty="0">
                <a:cs typeface="Kalimati" panose="00000400000000000000" pitchFamily="2"/>
              </a:rPr>
              <a:t>तस्विरहरु</a:t>
            </a:r>
            <a:endParaRPr lang="en-GB" sz="8800" dirty="0">
              <a:cs typeface="Kalimati" panose="00000400000000000000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3B5E6-A095-40A2-8915-E246D562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77CB4-15A4-4914-AB9E-E80B965BA7D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53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5CFB0-B6C1-4FF7-AE4E-4C588C34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77CB4-15A4-4914-AB9E-E80B965BA7D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7885E-95B3-43EF-8A5E-99A30C001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91" y="-3587"/>
            <a:ext cx="5829709" cy="3886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3EFFE0-1A89-4980-821D-8E943D231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10" y="3988074"/>
            <a:ext cx="4304889" cy="2869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5E0B63-5B04-449C-817B-3C832BDB5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35"/>
            <a:ext cx="5752691" cy="3835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9E2C5C-4338-4132-9844-1014C6CE75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32" y="3988074"/>
            <a:ext cx="4304889" cy="2869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2D23C-1B59-4002-A6A4-606867400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00" y="3973326"/>
            <a:ext cx="4304889" cy="28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9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41FE79-9B99-4270-97D7-DE2F10306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189"/>
            <a:ext cx="4406580" cy="2937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378F9-5505-49A8-BD17-DB485A2F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77CB4-15A4-4914-AB9E-E80B965BA7D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53D26-CE97-4807-A192-C6EFABD99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979333"/>
            <a:ext cx="4318000" cy="2878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686BDE-CAFC-4C4C-86AF-FC2C404A3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42" y="4916"/>
            <a:ext cx="5946058" cy="3964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7C8BBC-3D98-4118-931A-907CBFBAE4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28678"/>
            <a:ext cx="5910416" cy="3940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44747F-CF85-4E2D-A6A1-2E3FA4769C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8"/>
          <a:stretch/>
        </p:blipFill>
        <p:spPr>
          <a:xfrm>
            <a:off x="4419600" y="3979333"/>
            <a:ext cx="3443683" cy="29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428" y="231333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066800" y="990600"/>
            <a:ext cx="10210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57400" y="152400"/>
            <a:ext cx="3810000" cy="84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123B3F-173F-42F8-BCEE-98A3EAC8EA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90" y="1600200"/>
            <a:ext cx="616442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428" y="231333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066800" y="990600"/>
            <a:ext cx="10210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57400" y="152400"/>
            <a:ext cx="3810000" cy="84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30903"/>
            <a:ext cx="10972800" cy="4995262"/>
          </a:xfrm>
        </p:spPr>
        <p:txBody>
          <a:bodyPr/>
          <a:lstStyle/>
          <a:p>
            <a:pPr marL="0" indent="0">
              <a:buNone/>
            </a:pPr>
            <a:r>
              <a:rPr lang="ne-NP" dirty="0">
                <a:solidFill>
                  <a:sysClr val="windowText" lastClr="0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सूचना </a:t>
            </a:r>
            <a:r>
              <a:rPr lang="en-US" dirty="0">
                <a:solidFill>
                  <a:sysClr val="windowText" lastClr="0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dirty="0">
                <a:solidFill>
                  <a:sysClr val="windowText" lastClr="0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संचार तथा सामाजिक संजालमा झिमरुक गाउँपालिका</a:t>
            </a:r>
          </a:p>
          <a:p>
            <a:r>
              <a:rPr lang="ne-NP" dirty="0">
                <a:cs typeface="Kalimati" panose="00000400000000000000" pitchFamily="2"/>
              </a:rPr>
              <a:t>वेवसाइट</a:t>
            </a:r>
            <a:r>
              <a:rPr lang="en-US" dirty="0">
                <a:cs typeface="Kalimati" panose="00000400000000000000" pitchFamily="2"/>
              </a:rPr>
              <a:t>:- </a:t>
            </a:r>
            <a:r>
              <a:rPr lang="en-US" dirty="0">
                <a:cs typeface="Kalimati" panose="00000400000000000000" pitchFamily="2"/>
                <a:hlinkClick r:id="rId3"/>
              </a:rPr>
              <a:t>www.jhimrukmun.gov.np</a:t>
            </a:r>
            <a:endParaRPr lang="en-US" dirty="0">
              <a:cs typeface="Kalimati" panose="00000400000000000000" pitchFamily="2"/>
            </a:endParaRPr>
          </a:p>
          <a:p>
            <a:r>
              <a:rPr lang="ne-NP" dirty="0">
                <a:cs typeface="Kalimati" panose="00000400000000000000" pitchFamily="2"/>
              </a:rPr>
              <a:t>ईमेल</a:t>
            </a:r>
            <a:r>
              <a:rPr lang="en-US" dirty="0">
                <a:cs typeface="Kalimati" panose="00000400000000000000" pitchFamily="2"/>
              </a:rPr>
              <a:t> :- </a:t>
            </a:r>
            <a:r>
              <a:rPr lang="en-US" dirty="0">
                <a:cs typeface="Kalimati" panose="00000400000000000000" pitchFamily="2"/>
                <a:hlinkClick r:id="rId4"/>
              </a:rPr>
              <a:t>info@jhimrukmun.gov.np / </a:t>
            </a:r>
            <a:r>
              <a:rPr lang="en-US" dirty="0">
                <a:cs typeface="Kalimati" panose="00000400000000000000" pitchFamily="2"/>
                <a:hlinkClick r:id="rId5"/>
              </a:rPr>
              <a:t>jhimrukmun@gmail.com</a:t>
            </a:r>
            <a:endParaRPr lang="en-US" dirty="0">
              <a:cs typeface="Kalimati" panose="00000400000000000000" pitchFamily="2"/>
            </a:endParaRPr>
          </a:p>
          <a:p>
            <a:pPr marL="400050" lvl="1" indent="0">
              <a:buNone/>
            </a:pPr>
            <a:r>
              <a:rPr lang="ne-NP" sz="1400" dirty="0">
                <a:cs typeface="Kalimati" panose="00000400000000000000" pitchFamily="2"/>
              </a:rPr>
              <a:t>शाखा/एकाई/वडा कार्यालय/स्वास्थ्य संस्थाका आ-आफ्नै सरकारी ईमेल ठेगाना संचालनमा</a:t>
            </a:r>
            <a:r>
              <a:rPr lang="en-US" sz="1400" dirty="0">
                <a:cs typeface="Kalimati" panose="00000400000000000000" pitchFamily="2"/>
              </a:rPr>
              <a:t> </a:t>
            </a:r>
            <a:r>
              <a:rPr lang="ne-NP" sz="1400" dirty="0">
                <a:cs typeface="Kalimati" panose="00000400000000000000" pitchFamily="2"/>
              </a:rPr>
              <a:t> रहेको</a:t>
            </a:r>
            <a:endParaRPr lang="en-US" sz="1800" dirty="0">
              <a:cs typeface="Kalimati" panose="00000400000000000000" pitchFamily="2"/>
            </a:endParaRPr>
          </a:p>
          <a:p>
            <a:r>
              <a:rPr lang="ne-NP" dirty="0">
                <a:cs typeface="Kalimati" panose="00000400000000000000" pitchFamily="2"/>
              </a:rPr>
              <a:t>फेसवुक</a:t>
            </a:r>
            <a:r>
              <a:rPr lang="en-US" dirty="0">
                <a:cs typeface="Kalimati" panose="00000400000000000000" pitchFamily="2"/>
              </a:rPr>
              <a:t> :- </a:t>
            </a:r>
            <a:r>
              <a:rPr lang="en-US" dirty="0">
                <a:cs typeface="Kalimati" panose="00000400000000000000" pitchFamily="2"/>
                <a:hlinkClick r:id="rId6"/>
              </a:rPr>
              <a:t>www.facebook.com/jhimrukmun</a:t>
            </a:r>
            <a:endParaRPr lang="en-US" dirty="0">
              <a:cs typeface="Kalimati" panose="00000400000000000000" pitchFamily="2"/>
            </a:endParaRPr>
          </a:p>
          <a:p>
            <a:r>
              <a:rPr lang="ne-NP" dirty="0">
                <a:cs typeface="Kalimati" panose="00000400000000000000" pitchFamily="2"/>
              </a:rPr>
              <a:t>टुइटर</a:t>
            </a:r>
            <a:r>
              <a:rPr lang="en-US" dirty="0">
                <a:cs typeface="Kalimati" panose="00000400000000000000" pitchFamily="2"/>
              </a:rPr>
              <a:t> :- </a:t>
            </a:r>
            <a:r>
              <a:rPr lang="en-US" dirty="0">
                <a:cs typeface="Kalimati" panose="00000400000000000000" pitchFamily="2"/>
                <a:hlinkClick r:id="rId7"/>
              </a:rPr>
              <a:t>www.twitter.com/jhimrukmun</a:t>
            </a:r>
            <a:endParaRPr lang="ne-NP" dirty="0">
              <a:cs typeface="Kalimati" panose="00000400000000000000" pitchFamily="2"/>
            </a:endParaRPr>
          </a:p>
          <a:p>
            <a:r>
              <a:rPr lang="ne-NP" dirty="0">
                <a:cs typeface="Kalimati" panose="00000400000000000000" pitchFamily="2"/>
              </a:rPr>
              <a:t>युट्युव</a:t>
            </a:r>
            <a:r>
              <a:rPr lang="en-US" dirty="0">
                <a:cs typeface="Kalimati" panose="00000400000000000000" pitchFamily="2"/>
              </a:rPr>
              <a:t> :- </a:t>
            </a:r>
            <a:r>
              <a:rPr lang="ne-NP" dirty="0">
                <a:cs typeface="Kalimati" panose="00000400000000000000" pitchFamily="2"/>
              </a:rPr>
              <a:t>झिमरुक गाउँपालिका भ्यागुते</a:t>
            </a:r>
            <a:r>
              <a:rPr lang="en-US" dirty="0">
                <a:cs typeface="Kalimati" panose="00000400000000000000" pitchFamily="2"/>
              </a:rPr>
              <a:t>,</a:t>
            </a:r>
            <a:r>
              <a:rPr lang="ne-NP" dirty="0">
                <a:cs typeface="Kalimati" panose="00000400000000000000" pitchFamily="2"/>
              </a:rPr>
              <a:t>प्यूठान</a:t>
            </a:r>
            <a:endParaRPr lang="en-US" dirty="0">
              <a:cs typeface="Kalimati" panose="00000400000000000000" pitchFamily="2"/>
            </a:endParaRPr>
          </a:p>
          <a:p>
            <a:r>
              <a:rPr lang="ne-NP" dirty="0">
                <a:cs typeface="Kalimati" panose="00000400000000000000" pitchFamily="2"/>
              </a:rPr>
              <a:t>अडियो नोटिस बोर्ड</a:t>
            </a:r>
            <a:r>
              <a:rPr lang="en-US" dirty="0">
                <a:cs typeface="Kalimati" panose="00000400000000000000" pitchFamily="2"/>
              </a:rPr>
              <a:t>:- </a:t>
            </a:r>
            <a:r>
              <a:rPr lang="ne-NP" dirty="0">
                <a:cs typeface="Kalimati" panose="00000400000000000000" pitchFamily="2"/>
              </a:rPr>
              <a:t>१६१८७०७०८६०१</a:t>
            </a:r>
          </a:p>
          <a:p>
            <a:r>
              <a:rPr lang="ne-NP" dirty="0">
                <a:cs typeface="Kalimati" panose="00000400000000000000" pitchFamily="2"/>
              </a:rPr>
              <a:t>सूचना अधिकारीको नं. </a:t>
            </a:r>
            <a:r>
              <a:rPr lang="en-US" dirty="0">
                <a:cs typeface="Kalimati" panose="00000400000000000000" pitchFamily="2"/>
              </a:rPr>
              <a:t>:- </a:t>
            </a:r>
            <a:r>
              <a:rPr lang="ne-NP" dirty="0">
                <a:cs typeface="Kalimati" panose="00000400000000000000" pitchFamily="2"/>
              </a:rPr>
              <a:t>९८५७८३६३२२</a:t>
            </a:r>
            <a:endParaRPr lang="en-US" dirty="0">
              <a:cs typeface="Kalimati" panose="00000400000000000000" pitchFamily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21115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10287000" cy="2743200"/>
          </a:xfrm>
        </p:spPr>
        <p:txBody>
          <a:bodyPr/>
          <a:lstStyle/>
          <a:p>
            <a:pPr marL="0" indent="0">
              <a:buNone/>
            </a:pPr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(ख)</a:t>
            </a:r>
            <a:r>
              <a:rPr lang="en-US" sz="4000" b="1" dirty="0">
                <a:latin typeface="Preeti" pitchFamily="2" charset="0"/>
              </a:rPr>
              <a:t> </a:t>
            </a:r>
            <a:r>
              <a:rPr lang="ne-NP" sz="3600" b="1" dirty="0">
                <a:ln/>
                <a:cs typeface="Kalimati" panose="00000400000000000000" pitchFamily="2"/>
              </a:rPr>
              <a:t>आय, व्यय र राजश्वको विवरण</a:t>
            </a:r>
            <a:endParaRPr lang="ne-NP" sz="4000" b="1" dirty="0">
              <a:ln/>
              <a:cs typeface="Kalimati" panose="00000400000000000000" pitchFamily="2"/>
            </a:endParaRPr>
          </a:p>
          <a:p>
            <a:pPr marL="627063" indent="-627063" algn="ctr">
              <a:lnSpc>
                <a:spcPct val="90000"/>
              </a:lnSpc>
              <a:spcBef>
                <a:spcPts val="1800"/>
              </a:spcBef>
              <a:buNone/>
            </a:pPr>
            <a:endParaRPr lang="en-US" sz="4000" b="1" dirty="0">
              <a:latin typeface="Preeti" pitchFamily="2" charset="0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7632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38200" y="990600"/>
            <a:ext cx="10287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05000" y="152400"/>
            <a:ext cx="4267200" cy="84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03883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428" y="231333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066800" y="990600"/>
            <a:ext cx="10210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57400" y="152400"/>
            <a:ext cx="3810000" cy="84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0902"/>
            <a:ext cx="10972800" cy="697900"/>
          </a:xfrm>
        </p:spPr>
        <p:txBody>
          <a:bodyPr/>
          <a:lstStyle/>
          <a:p>
            <a:pPr marL="0" indent="0">
              <a:buNone/>
            </a:pPr>
            <a:r>
              <a:rPr lang="ne-NP" dirty="0">
                <a:cs typeface="Kalimati" panose="00000400000000000000" pitchFamily="2"/>
              </a:rPr>
              <a:t>आर्थिक वर्ष २०७८/७९ को बजेट विवरण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59913D-FC37-4BBE-8B77-F60788140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0048"/>
              </p:ext>
            </p:extLst>
          </p:nvPr>
        </p:nvGraphicFramePr>
        <p:xfrm>
          <a:off x="266698" y="2057400"/>
          <a:ext cx="11772902" cy="3242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217">
                  <a:extLst>
                    <a:ext uri="{9D8B030D-6E8A-4147-A177-3AD203B41FA5}">
                      <a16:colId xmlns:a16="http://schemas.microsoft.com/office/drawing/2014/main" val="1934120723"/>
                    </a:ext>
                  </a:extLst>
                </a:gridCol>
                <a:gridCol w="3616059">
                  <a:extLst>
                    <a:ext uri="{9D8B030D-6E8A-4147-A177-3AD203B41FA5}">
                      <a16:colId xmlns:a16="http://schemas.microsoft.com/office/drawing/2014/main" val="1263097762"/>
                    </a:ext>
                  </a:extLst>
                </a:gridCol>
                <a:gridCol w="3548344">
                  <a:extLst>
                    <a:ext uri="{9D8B030D-6E8A-4147-A177-3AD203B41FA5}">
                      <a16:colId xmlns:a16="http://schemas.microsoft.com/office/drawing/2014/main" val="4290327684"/>
                    </a:ext>
                  </a:extLst>
                </a:gridCol>
                <a:gridCol w="1800282">
                  <a:extLst>
                    <a:ext uri="{9D8B030D-6E8A-4147-A177-3AD203B41FA5}">
                      <a16:colId xmlns:a16="http://schemas.microsoft.com/office/drawing/2014/main" val="1911930349"/>
                    </a:ext>
                  </a:extLst>
                </a:gridCol>
              </a:tblGrid>
              <a:tr h="241267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u="none" strike="noStrike" dirty="0">
                          <a:effectLst/>
                          <a:cs typeface="Kalimati" panose="00000400000000000000" pitchFamily="2"/>
                        </a:rPr>
                        <a:t>खर्च शीर्षक</a:t>
                      </a:r>
                      <a:endParaRPr lang="ne-NP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u="none" strike="noStrike" dirty="0">
                          <a:effectLst/>
                          <a:cs typeface="Kalimati" panose="00000400000000000000" pitchFamily="2"/>
                        </a:rPr>
                        <a:t>बजेट</a:t>
                      </a:r>
                      <a:endParaRPr lang="ne-NP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u="none" strike="noStrike">
                          <a:effectLst/>
                          <a:cs typeface="Kalimati" panose="00000400000000000000" pitchFamily="2"/>
                        </a:rPr>
                        <a:t>खर्च</a:t>
                      </a:r>
                      <a:endParaRPr lang="ne-NP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u="none" strike="noStrike">
                          <a:effectLst/>
                          <a:cs typeface="Kalimati" panose="00000400000000000000" pitchFamily="2"/>
                        </a:rPr>
                        <a:t>खर्च (%) </a:t>
                      </a:r>
                      <a:endParaRPr lang="ne-NP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855467"/>
                  </a:ext>
                </a:extLst>
              </a:tr>
              <a:tr h="607517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u="none" strike="noStrike" dirty="0">
                          <a:effectLst/>
                          <a:cs typeface="Kalimati" panose="00000400000000000000" pitchFamily="2"/>
                        </a:rPr>
                        <a:t>चालु</a:t>
                      </a:r>
                      <a:endParaRPr lang="ne-NP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800" u="none" strike="noStrike">
                          <a:effectLst/>
                          <a:cs typeface="Kalimati" panose="00000400000000000000" pitchFamily="2"/>
                        </a:rPr>
                        <a:t>३५,८३,१९,८०२</a:t>
                      </a:r>
                      <a:endParaRPr lang="ne-NP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800" u="none" strike="noStrike">
                          <a:effectLst/>
                          <a:cs typeface="Kalimati" panose="00000400000000000000" pitchFamily="2"/>
                        </a:rPr>
                        <a:t>१७,६३,८९,५०२.२०</a:t>
                      </a:r>
                      <a:endParaRPr lang="ne-NP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800" u="none" strike="noStrike">
                          <a:effectLst/>
                          <a:cs typeface="Kalimati" panose="00000400000000000000" pitchFamily="2"/>
                        </a:rPr>
                        <a:t>४९.२३</a:t>
                      </a:r>
                      <a:endParaRPr lang="ne-NP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751981"/>
                  </a:ext>
                </a:extLst>
              </a:tr>
              <a:tr h="109960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u="none" strike="noStrike" dirty="0">
                          <a:effectLst/>
                          <a:cs typeface="Kalimati" panose="00000400000000000000" pitchFamily="2"/>
                        </a:rPr>
                        <a:t>पूंजीगत</a:t>
                      </a:r>
                      <a:endParaRPr lang="ne-NP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800" u="none" strike="noStrike">
                          <a:effectLst/>
                          <a:cs typeface="Kalimati" panose="00000400000000000000" pitchFamily="2"/>
                        </a:rPr>
                        <a:t>१४,००,८४,३७६.९४</a:t>
                      </a:r>
                      <a:endParaRPr lang="ne-NP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800" u="none" strike="noStrike" dirty="0">
                          <a:effectLst/>
                          <a:cs typeface="Kalimati" panose="00000400000000000000" pitchFamily="2"/>
                        </a:rPr>
                        <a:t>२,५४,७१,७५१</a:t>
                      </a:r>
                      <a:endParaRPr lang="ne-NP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800" u="none" strike="noStrike">
                          <a:effectLst/>
                          <a:cs typeface="Kalimati" panose="00000400000000000000" pitchFamily="2"/>
                        </a:rPr>
                        <a:t>१८.१८</a:t>
                      </a:r>
                      <a:endParaRPr lang="ne-NP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388299"/>
                  </a:ext>
                </a:extLst>
              </a:tr>
              <a:tr h="1099608">
                <a:tc>
                  <a:txBody>
                    <a:bodyPr/>
                    <a:lstStyle/>
                    <a:p>
                      <a:pPr algn="ctr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800" u="none" strike="noStrike">
                          <a:effectLst/>
                          <a:cs typeface="Kalimati" panose="00000400000000000000" pitchFamily="2"/>
                        </a:rPr>
                        <a:t>४९,८४,०४,१७८.९४</a:t>
                      </a:r>
                      <a:endParaRPr lang="ne-NP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800" u="none" strike="noStrike">
                          <a:effectLst/>
                          <a:cs typeface="Kalimati" panose="00000400000000000000" pitchFamily="2"/>
                        </a:rPr>
                        <a:t>२०,१८,६१,२५३.२०</a:t>
                      </a:r>
                      <a:endParaRPr lang="ne-NP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800" u="none" strike="noStrike" dirty="0">
                          <a:effectLst/>
                          <a:cs typeface="Kalimati" panose="00000400000000000000" pitchFamily="2"/>
                        </a:rPr>
                        <a:t>४०.५</a:t>
                      </a:r>
                      <a:endParaRPr lang="ne-NP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80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092628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428" y="231333"/>
            <a:ext cx="640080" cy="6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066800" y="990600"/>
            <a:ext cx="10210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57400" y="152400"/>
            <a:ext cx="3810000" cy="84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e-NP" sz="1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झिमरुक गाउँपालिका</a:t>
            </a:r>
          </a:p>
          <a:p>
            <a:pPr algn="ctr">
              <a:lnSpc>
                <a:spcPct val="150000"/>
              </a:lnSpc>
              <a:defRPr/>
            </a:pPr>
            <a:r>
              <a:rPr lang="ne-NP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818"/>
                </a:solidFill>
                <a:cs typeface="Kalimati" panose="00000400000000000000" pitchFamily="2"/>
              </a:rPr>
              <a:t>गाउँ कार्यपालिकाको कार्यालय</a:t>
            </a:r>
            <a:endParaRPr lang="en-US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818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0902"/>
            <a:ext cx="10972800" cy="697900"/>
          </a:xfrm>
        </p:spPr>
        <p:txBody>
          <a:bodyPr/>
          <a:lstStyle/>
          <a:p>
            <a:pPr marL="0" indent="0">
              <a:buNone/>
            </a:pPr>
            <a:r>
              <a:rPr lang="ne-NP" sz="2800" dirty="0">
                <a:cs typeface="Kalimati" panose="00000400000000000000" pitchFamily="2"/>
              </a:rPr>
              <a:t>आर्थिक वर्ष २०७८/७९ को क्षेत्रगत बजेट</a:t>
            </a:r>
            <a:endParaRPr lang="en-US" sz="2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68A052-82FF-4431-BB9E-0B6498CB3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56095"/>
              </p:ext>
            </p:extLst>
          </p:nvPr>
        </p:nvGraphicFramePr>
        <p:xfrm>
          <a:off x="381000" y="1826940"/>
          <a:ext cx="11430000" cy="4736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91794572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823283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45341672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87071786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518000410"/>
                    </a:ext>
                  </a:extLst>
                </a:gridCol>
              </a:tblGrid>
              <a:tr h="72713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सि.नं.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क्षेत्र/उप क्षेत्र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विनियोजन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खर्च</a:t>
                      </a:r>
                      <a:endParaRPr lang="ne-NP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खर्च (%)</a:t>
                      </a:r>
                      <a:endParaRPr lang="ne-NP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35815"/>
                  </a:ext>
                </a:extLst>
              </a:tr>
              <a:tr h="72713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आर्थिक विकास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३,०२,२७,५००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७२,८४,०१२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२४.१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694376"/>
                  </a:ext>
                </a:extLst>
              </a:tr>
              <a:tr h="69142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सामाजिक विकास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२७,६१,९२,०००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१४,५५,३४,४६७.६०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५२.६९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32204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पूर्वाधार विकास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८,८४,४६,८७६.९४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१,१६,७८,३२४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१३.२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66990"/>
                  </a:ext>
                </a:extLst>
              </a:tr>
              <a:tr h="72713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सुशासन तथा अन्तरसम्बन्धित क्षेत्र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८४,८१,०००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२०,७१,८८२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२४.४३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17630"/>
                  </a:ext>
                </a:extLst>
              </a:tr>
              <a:tr h="72713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५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कार्यालय सञ्चालन तथा प्रशासनिक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९,५०,५६,८०२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३,५२,९२,५६७.६०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३७.१३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3800"/>
                  </a:ext>
                </a:extLst>
              </a:tr>
              <a:tr h="52693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कुल जम्मा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४९,८४,०४,१७८.९४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>
                          <a:effectLst/>
                          <a:cs typeface="Kalimati" panose="00000400000000000000" pitchFamily="2"/>
                        </a:rPr>
                        <a:t>२०,१८,६१,२५३.२०</a:t>
                      </a:r>
                      <a:endParaRPr lang="ne-NP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2000" u="none" strike="noStrike" dirty="0">
                          <a:effectLst/>
                          <a:cs typeface="Kalimati" panose="00000400000000000000" pitchFamily="2"/>
                        </a:rPr>
                        <a:t>४०.५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Kalimati" panose="00000400000000000000" pitchFamily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2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494201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21618</TotalTime>
  <Words>3503</Words>
  <Application>Microsoft Office PowerPoint</Application>
  <PresentationFormat>Widescreen</PresentationFormat>
  <Paragraphs>1235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CSIT</vt:lpstr>
      <vt:lpstr>Kalimati</vt:lpstr>
      <vt:lpstr>Kokila</vt:lpstr>
      <vt:lpstr>Nirmala UI</vt:lpstr>
      <vt:lpstr>Preeti</vt:lpstr>
      <vt:lpstr>Times New Roman</vt:lpstr>
      <vt:lpstr>Wingdings</vt:lpstr>
      <vt:lpstr>Office Theme</vt:lpstr>
      <vt:lpstr>PowerPoint Presentation</vt:lpstr>
      <vt:lpstr>प्रस्तुतिकरणका विषयहरू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तस्विरहरु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/fli6«o ljsf; ;d:of ;dfwfg ;ldltsf] @^ cf}+ a}7sdf /fli6«o of]hgf cfof]usf df= pkfWoIf &gt;L bLk]Gb|axfb'/ If]qLsf]  k|:t'lt</dc:title>
  <dc:creator>Admin</dc:creator>
  <cp:lastModifiedBy>Dinesh MC</cp:lastModifiedBy>
  <cp:revision>2492</cp:revision>
  <cp:lastPrinted>2022-04-12T05:49:40Z</cp:lastPrinted>
  <dcterms:created xsi:type="dcterms:W3CDTF">2012-06-12T03:46:13Z</dcterms:created>
  <dcterms:modified xsi:type="dcterms:W3CDTF">2022-04-21T02:54:17Z</dcterms:modified>
</cp:coreProperties>
</file>