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5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6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71"/>
  </p:notesMasterIdLst>
  <p:handoutMasterIdLst>
    <p:handoutMasterId r:id="rId72"/>
  </p:handoutMasterIdLst>
  <p:sldIdLst>
    <p:sldId id="288" r:id="rId3"/>
    <p:sldId id="256" r:id="rId4"/>
    <p:sldId id="267" r:id="rId5"/>
    <p:sldId id="332" r:id="rId6"/>
    <p:sldId id="348" r:id="rId7"/>
    <p:sldId id="343" r:id="rId8"/>
    <p:sldId id="587" r:id="rId9"/>
    <p:sldId id="344" r:id="rId10"/>
    <p:sldId id="588" r:id="rId11"/>
    <p:sldId id="583" r:id="rId12"/>
    <p:sldId id="584" r:id="rId13"/>
    <p:sldId id="304" r:id="rId14"/>
    <p:sldId id="311" r:id="rId15"/>
    <p:sldId id="306" r:id="rId16"/>
    <p:sldId id="308" r:id="rId17"/>
    <p:sldId id="309" r:id="rId18"/>
    <p:sldId id="307" r:id="rId19"/>
    <p:sldId id="305" r:id="rId20"/>
    <p:sldId id="310" r:id="rId21"/>
    <p:sldId id="301" r:id="rId22"/>
    <p:sldId id="302" r:id="rId23"/>
    <p:sldId id="582" r:id="rId24"/>
    <p:sldId id="585" r:id="rId25"/>
    <p:sldId id="565" r:id="rId26"/>
    <p:sldId id="570" r:id="rId27"/>
    <p:sldId id="564" r:id="rId28"/>
    <p:sldId id="567" r:id="rId29"/>
    <p:sldId id="573" r:id="rId30"/>
    <p:sldId id="566" r:id="rId31"/>
    <p:sldId id="569" r:id="rId32"/>
    <p:sldId id="572" r:id="rId33"/>
    <p:sldId id="581" r:id="rId34"/>
    <p:sldId id="578" r:id="rId35"/>
    <p:sldId id="579" r:id="rId36"/>
    <p:sldId id="580" r:id="rId37"/>
    <p:sldId id="574" r:id="rId38"/>
    <p:sldId id="576" r:id="rId39"/>
    <p:sldId id="575" r:id="rId40"/>
    <p:sldId id="577" r:id="rId41"/>
    <p:sldId id="357" r:id="rId42"/>
    <p:sldId id="556" r:id="rId43"/>
    <p:sldId id="531" r:id="rId44"/>
    <p:sldId id="538" r:id="rId45"/>
    <p:sldId id="546" r:id="rId46"/>
    <p:sldId id="543" r:id="rId47"/>
    <p:sldId id="536" r:id="rId48"/>
    <p:sldId id="554" r:id="rId49"/>
    <p:sldId id="548" r:id="rId50"/>
    <p:sldId id="552" r:id="rId51"/>
    <p:sldId id="547" r:id="rId52"/>
    <p:sldId id="545" r:id="rId53"/>
    <p:sldId id="259" r:id="rId54"/>
    <p:sldId id="260" r:id="rId55"/>
    <p:sldId id="558" r:id="rId56"/>
    <p:sldId id="560" r:id="rId57"/>
    <p:sldId id="561" r:id="rId58"/>
    <p:sldId id="539" r:id="rId59"/>
    <p:sldId id="535" r:id="rId60"/>
    <p:sldId id="553" r:id="rId61"/>
    <p:sldId id="266" r:id="rId62"/>
    <p:sldId id="274" r:id="rId63"/>
    <p:sldId id="559" r:id="rId64"/>
    <p:sldId id="272" r:id="rId65"/>
    <p:sldId id="273" r:id="rId66"/>
    <p:sldId id="261" r:id="rId67"/>
    <p:sldId id="532" r:id="rId68"/>
    <p:sldId id="352" r:id="rId69"/>
    <p:sldId id="586" r:id="rId70"/>
  </p:sldIdLst>
  <p:sldSz cx="12192000" cy="6858000"/>
  <p:notesSz cx="7010400" cy="9296400"/>
  <p:embeddedFontLs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CSIT" panose="040B0500000000000000" pitchFamily="82" charset="0"/>
      <p:regular r:id="rId77"/>
    </p:embeddedFont>
    <p:embeddedFont>
      <p:font typeface="Kalimati" panose="00000400000000000000" pitchFamily="2"/>
      <p:regular r:id="rId78"/>
    </p:embeddedFont>
    <p:embeddedFont>
      <p:font typeface="Kitu" pitchFamily="2" charset="0"/>
      <p:regular r:id="rId79"/>
    </p:embeddedFont>
    <p:embeddedFont>
      <p:font typeface="Kokila" panose="020B0604020202020204" pitchFamily="34" charset="0"/>
      <p:regular r:id="rId80"/>
      <p:bold r:id="rId81"/>
      <p:italic r:id="rId82"/>
      <p:boldItalic r:id="rId83"/>
    </p:embeddedFont>
    <p:embeddedFont>
      <p:font typeface="PCS NEPAL" panose="040B7200000000000000" pitchFamily="82" charset="0"/>
      <p:regular r:id="rId8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परिचय खण्ड" id="{34CD01D7-96F3-4C68-9E53-77631202710E}">
          <p14:sldIdLst>
            <p14:sldId id="288"/>
            <p14:sldId id="256"/>
            <p14:sldId id="267"/>
            <p14:sldId id="332"/>
            <p14:sldId id="348"/>
            <p14:sldId id="343"/>
            <p14:sldId id="587"/>
            <p14:sldId id="344"/>
            <p14:sldId id="588"/>
            <p14:sldId id="583"/>
            <p14:sldId id="584"/>
            <p14:sldId id="304"/>
            <p14:sldId id="311"/>
            <p14:sldId id="306"/>
            <p14:sldId id="308"/>
            <p14:sldId id="309"/>
            <p14:sldId id="307"/>
            <p14:sldId id="305"/>
            <p14:sldId id="310"/>
            <p14:sldId id="301"/>
            <p14:sldId id="302"/>
            <p14:sldId id="582"/>
            <p14:sldId id="585"/>
          </p14:sldIdLst>
        </p14:section>
        <p14:section name="समस्याको लागि गरिएका प्रयास" id="{8E2C1751-BF8E-4A6C-9B45-1C7E0833C5B8}">
          <p14:sldIdLst>
            <p14:sldId id="565"/>
            <p14:sldId id="570"/>
            <p14:sldId id="564"/>
            <p14:sldId id="567"/>
          </p14:sldIdLst>
        </p14:section>
        <p14:section name="समस्याहरु" id="{DA06F130-E3FF-4B73-8A26-044D75C7D2C2}">
          <p14:sldIdLst>
            <p14:sldId id="573"/>
            <p14:sldId id="566"/>
            <p14:sldId id="569"/>
            <p14:sldId id="572"/>
            <p14:sldId id="581"/>
            <p14:sldId id="578"/>
            <p14:sldId id="579"/>
            <p14:sldId id="580"/>
          </p14:sldIdLst>
        </p14:section>
        <p14:section name="समस्या समाधानका लागि गरिएका प्रयासहरु" id="{48D4549B-4888-44DD-9CC5-2B0649D768C9}">
          <p14:sldIdLst>
            <p14:sldId id="574"/>
            <p14:sldId id="576"/>
            <p14:sldId id="575"/>
            <p14:sldId id="577"/>
          </p14:sldIdLst>
        </p14:section>
        <p14:section name="मुख्य कार्यक्रमका तस्विरहरु" id="{9553EE25-F919-4D94-A480-60BF5B810F5B}">
          <p14:sldIdLst>
            <p14:sldId id="357"/>
            <p14:sldId id="556"/>
            <p14:sldId id="531"/>
            <p14:sldId id="538"/>
            <p14:sldId id="546"/>
            <p14:sldId id="543"/>
            <p14:sldId id="536"/>
            <p14:sldId id="554"/>
            <p14:sldId id="548"/>
            <p14:sldId id="552"/>
            <p14:sldId id="547"/>
            <p14:sldId id="545"/>
            <p14:sldId id="259"/>
            <p14:sldId id="260"/>
            <p14:sldId id="558"/>
            <p14:sldId id="560"/>
            <p14:sldId id="561"/>
            <p14:sldId id="539"/>
            <p14:sldId id="535"/>
            <p14:sldId id="553"/>
            <p14:sldId id="266"/>
            <p14:sldId id="274"/>
            <p14:sldId id="559"/>
            <p14:sldId id="272"/>
            <p14:sldId id="273"/>
            <p14:sldId id="261"/>
            <p14:sldId id="532"/>
            <p14:sldId id="352"/>
            <p14:sldId id="5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nesh" initials="D" lastIdx="2" clrIdx="0">
    <p:extLst>
      <p:ext uri="{19B8F6BF-5375-455C-9EA6-DF929625EA0E}">
        <p15:presenceInfo xmlns:p15="http://schemas.microsoft.com/office/powerpoint/2012/main" userId="dc1ea4b03778714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93969" autoAdjust="0"/>
  </p:normalViewPr>
  <p:slideViewPr>
    <p:cSldViewPr>
      <p:cViewPr varScale="1">
        <p:scale>
          <a:sx n="65" d="100"/>
          <a:sy n="65" d="100"/>
        </p:scale>
        <p:origin x="930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288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12.fntdata"/><Relationship Id="rId89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5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handoutMaster" Target="handoutMasters/handoutMaster1.xml"/><Relationship Id="rId80" Type="http://schemas.openxmlformats.org/officeDocument/2006/relationships/font" Target="fonts/font8.fntdata"/><Relationship Id="rId85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4.fntdata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font" Target="fonts/font10.fntdata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esktop\&#2360;&#2366;&#2352;&#2381;&#2357;&#2332;&#2344;&#2367;&#2325;%20&#2360;&#2369;&#2344;&#2369;&#2357;&#2366;&#2311;&#2325;&#2379;%20&#2354;&#2366;&#2327;&#2367;%20&#2340;&#2351;&#2366;&#2352;&#2368;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</a:t>
            </a:r>
            <a:r>
              <a:rPr lang="ne-NP"/>
              <a:t>बैशाखदेखि हालसम्मको डाटा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ne-NP"/>
        </a:p>
      </c:txPr>
    </c:title>
    <c:autoTitleDeleted val="0"/>
    <c:plotArea>
      <c:layout>
        <c:manualLayout>
          <c:layoutTarget val="inner"/>
          <c:xMode val="edge"/>
          <c:yMode val="edge"/>
          <c:x val="3.4413732137649464E-2"/>
          <c:y val="6.8264917935321107E-2"/>
          <c:w val="0.95285478638086907"/>
          <c:h val="0.779452274920775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पोजेटिभ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CSIT" panose="040B0500000000000000" pitchFamily="82" charset="0"/>
                    <a:ea typeface="+mn-ea"/>
                    <a:cs typeface="+mn-cs"/>
                  </a:defRPr>
                </a:pPr>
                <a:endParaRPr lang="ne-N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वडा नं १</c:v>
                </c:pt>
                <c:pt idx="1">
                  <c:v>वडा न २</c:v>
                </c:pt>
                <c:pt idx="2">
                  <c:v>वडा नं ३</c:v>
                </c:pt>
                <c:pt idx="3">
                  <c:v>वडा नं. ४</c:v>
                </c:pt>
                <c:pt idx="4">
                  <c:v>वडा नं. ५</c:v>
                </c:pt>
                <c:pt idx="5">
                  <c:v>वडा नं. ६</c:v>
                </c:pt>
                <c:pt idx="6">
                  <c:v>वडा नं ७</c:v>
                </c:pt>
                <c:pt idx="7">
                  <c:v>वडा नं. ८</c:v>
                </c:pt>
                <c:pt idx="8">
                  <c:v>जम्मा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</c:v>
                </c:pt>
                <c:pt idx="1">
                  <c:v>6</c:v>
                </c:pt>
                <c:pt idx="2">
                  <c:v>17</c:v>
                </c:pt>
                <c:pt idx="3">
                  <c:v>7</c:v>
                </c:pt>
                <c:pt idx="4">
                  <c:v>39</c:v>
                </c:pt>
                <c:pt idx="5">
                  <c:v>18</c:v>
                </c:pt>
                <c:pt idx="6">
                  <c:v>13</c:v>
                </c:pt>
                <c:pt idx="7">
                  <c:v>4</c:v>
                </c:pt>
                <c:pt idx="8">
                  <c:v>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45-4864-9B64-FDADE49DF6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नेगेटिभ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CSIT" panose="040B0500000000000000" pitchFamily="82" charset="0"/>
                    <a:ea typeface="+mn-ea"/>
                    <a:cs typeface="+mn-cs"/>
                  </a:defRPr>
                </a:pPr>
                <a:endParaRPr lang="ne-N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वडा नं १</c:v>
                </c:pt>
                <c:pt idx="1">
                  <c:v>वडा न २</c:v>
                </c:pt>
                <c:pt idx="2">
                  <c:v>वडा नं ३</c:v>
                </c:pt>
                <c:pt idx="3">
                  <c:v>वडा नं. ४</c:v>
                </c:pt>
                <c:pt idx="4">
                  <c:v>वडा नं. ५</c:v>
                </c:pt>
                <c:pt idx="5">
                  <c:v>वडा नं. ६</c:v>
                </c:pt>
                <c:pt idx="6">
                  <c:v>वडा नं ७</c:v>
                </c:pt>
                <c:pt idx="7">
                  <c:v>वडा नं. ८</c:v>
                </c:pt>
                <c:pt idx="8">
                  <c:v>जम्मा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2</c:v>
                </c:pt>
                <c:pt idx="1">
                  <c:v>4</c:v>
                </c:pt>
                <c:pt idx="2">
                  <c:v>14</c:v>
                </c:pt>
                <c:pt idx="3">
                  <c:v>13</c:v>
                </c:pt>
                <c:pt idx="4">
                  <c:v>28</c:v>
                </c:pt>
                <c:pt idx="5">
                  <c:v>11</c:v>
                </c:pt>
                <c:pt idx="6">
                  <c:v>8</c:v>
                </c:pt>
                <c:pt idx="7">
                  <c:v>6</c:v>
                </c:pt>
                <c:pt idx="8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45-4864-9B64-FDADE49DF64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मृत्यु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CSIT" panose="040B0500000000000000" pitchFamily="82" charset="0"/>
                    <a:ea typeface="+mn-ea"/>
                    <a:cs typeface="+mn-cs"/>
                  </a:defRPr>
                </a:pPr>
                <a:endParaRPr lang="ne-N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3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Sheet1!$A$2:$A$10</c:f>
              <c:strCache>
                <c:ptCount val="9"/>
                <c:pt idx="0">
                  <c:v>वडा नं १</c:v>
                </c:pt>
                <c:pt idx="1">
                  <c:v>वडा न २</c:v>
                </c:pt>
                <c:pt idx="2">
                  <c:v>वडा नं ३</c:v>
                </c:pt>
                <c:pt idx="3">
                  <c:v>वडा नं. ४</c:v>
                </c:pt>
                <c:pt idx="4">
                  <c:v>वडा नं. ५</c:v>
                </c:pt>
                <c:pt idx="5">
                  <c:v>वडा नं. ६</c:v>
                </c:pt>
                <c:pt idx="6">
                  <c:v>वडा नं ७</c:v>
                </c:pt>
                <c:pt idx="7">
                  <c:v>वडा नं. ८</c:v>
                </c:pt>
                <c:pt idx="8">
                  <c:v>जम्मा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4</c:v>
                </c:pt>
                <c:pt idx="6">
                  <c:v>2</c:v>
                </c:pt>
                <c:pt idx="7">
                  <c:v>0</c:v>
                </c:pt>
                <c:pt idx="8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45-4864-9B64-FDADE49DF6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916532240"/>
        <c:axId val="1916534736"/>
      </c:barChart>
      <c:catAx>
        <c:axId val="1916532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ne-NP"/>
          </a:p>
        </c:txPr>
        <c:crossAx val="1916534736"/>
        <c:crosses val="autoZero"/>
        <c:auto val="1"/>
        <c:lblAlgn val="ctr"/>
        <c:lblOffset val="100"/>
        <c:noMultiLvlLbl val="0"/>
      </c:catAx>
      <c:valAx>
        <c:axId val="1916534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ne-NP"/>
          </a:p>
        </c:txPr>
        <c:crossAx val="1916532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ne-N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e-NP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Kalimati" panose="00000400000000000000" pitchFamily="2"/>
              </a:defRPr>
            </a:pPr>
            <a:r>
              <a:rPr lang="ne-NP">
                <a:cs typeface="Kalimati" panose="00000400000000000000" pitchFamily="2"/>
              </a:rPr>
              <a:t>जम्मा संख्या -१७९४</a:t>
            </a:r>
          </a:p>
        </c:rich>
      </c:tx>
      <c:layout>
        <c:manualLayout>
          <c:xMode val="edge"/>
          <c:yMode val="edge"/>
          <c:x val="0.75597222222222216"/>
          <c:y val="0.740792622476144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Kalimati" panose="00000400000000000000" pitchFamily="2"/>
            </a:defRPr>
          </a:pPr>
          <a:endParaRPr lang="ne-NP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संख्या</c:v>
                </c:pt>
              </c:strCache>
            </c:strRef>
          </c:tx>
          <c:dPt>
            <c:idx val="0"/>
            <c:bubble3D val="0"/>
            <c:spPr>
              <a:solidFill>
                <a:prstClr val="black"/>
              </a:solidFill>
              <a:ln>
                <a:solidFill>
                  <a:prstClr val="black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A90-48AF-A2BB-A8D167714619}"/>
              </c:ext>
            </c:extLst>
          </c:dPt>
          <c:dPt>
            <c:idx val="1"/>
            <c:bubble3D val="0"/>
            <c:spPr>
              <a:solidFill>
                <a:prstClr val="white"/>
              </a:solidFill>
              <a:ln>
                <a:solidFill>
                  <a:prstClr val="black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A90-48AF-A2BB-A8D167714619}"/>
              </c:ext>
            </c:extLst>
          </c:dPt>
          <c:dPt>
            <c:idx val="2"/>
            <c:bubble3D val="0"/>
            <c:spPr>
              <a:pattFill prst="pct50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prstClr val="black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A90-48AF-A2BB-A8D167714619}"/>
              </c:ext>
            </c:extLst>
          </c:dPt>
          <c:dPt>
            <c:idx val="3"/>
            <c:bubble3D val="0"/>
            <c:spPr>
              <a:pattFill prst="pct75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prstClr val="black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A90-48AF-A2BB-A8D167714619}"/>
              </c:ext>
            </c:extLst>
          </c:dPt>
          <c:dPt>
            <c:idx val="4"/>
            <c:bubble3D val="0"/>
            <c:spPr>
              <a:pattFill prst="pct25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prstClr val="black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6240-4FAD-ADEB-48A91FAFB959}"/>
              </c:ext>
            </c:extLst>
          </c:dPt>
          <c:dPt>
            <c:idx val="5"/>
            <c:bubble3D val="0"/>
            <c:spPr>
              <a:pattFill prst="pct10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prstClr val="black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A90-48AF-A2BB-A8D167714619}"/>
              </c:ext>
            </c:extLst>
          </c:dPt>
          <c:dLbls>
            <c:dLbl>
              <c:idx val="4"/>
              <c:layout>
                <c:manualLayout>
                  <c:x val="1.1574074074074073E-2"/>
                  <c:y val="-3.647842459162835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40-4FAD-ADEB-48A91FAFB959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CSIT" panose="040B0500000000000000" pitchFamily="82" charset="0"/>
                    <a:ea typeface="+mn-ea"/>
                    <a:cs typeface="Kalimati" panose="00000400000000000000" pitchFamily="2"/>
                  </a:defRPr>
                </a:pPr>
                <a:endParaRPr lang="ne-NP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Sheet1!$A$2:$A$7</c:f>
              <c:strCache>
                <c:ptCount val="5"/>
                <c:pt idx="0">
                  <c:v>जन्म</c:v>
                </c:pt>
                <c:pt idx="1">
                  <c:v>मृत्यु</c:v>
                </c:pt>
                <c:pt idx="2">
                  <c:v>सम्वन्ध विच्छेद</c:v>
                </c:pt>
                <c:pt idx="3">
                  <c:v>विवाह दर्ता</c:v>
                </c:pt>
                <c:pt idx="4">
                  <c:v>बसाईसराइ दर्ता</c:v>
                </c:pt>
              </c:strCache>
            </c:strRef>
          </c:cat>
          <c:val>
            <c:numRef>
              <c:f>Sheet1!$B$2:$B$7</c:f>
              <c:numCache>
                <c:formatCode>[$-4000439]0</c:formatCode>
                <c:ptCount val="6"/>
                <c:pt idx="0">
                  <c:v>1143</c:v>
                </c:pt>
                <c:pt idx="1">
                  <c:v>217</c:v>
                </c:pt>
                <c:pt idx="2">
                  <c:v>2</c:v>
                </c:pt>
                <c:pt idx="3">
                  <c:v>267</c:v>
                </c:pt>
                <c:pt idx="4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40-4FAD-ADEB-48A91FAFB9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ne-N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e-N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ne-NP"/>
              <a:t>जम्मा संख्या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ne-NP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संख्या</c:v>
                </c:pt>
              </c:strCache>
            </c:strRef>
          </c:tx>
          <c:dPt>
            <c:idx val="0"/>
            <c:bubble3D val="0"/>
            <c:spPr>
              <a:solidFill>
                <a:prstClr val="black"/>
              </a:solidFill>
              <a:ln>
                <a:solidFill>
                  <a:prstClr val="black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AA3-4A9C-ACBE-AEE21C5FF5DF}"/>
              </c:ext>
            </c:extLst>
          </c:dPt>
          <c:dPt>
            <c:idx val="1"/>
            <c:bubble3D val="0"/>
            <c:spPr>
              <a:solidFill>
                <a:prstClr val="white"/>
              </a:solidFill>
              <a:ln>
                <a:solidFill>
                  <a:prstClr val="black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AA3-4A9C-ACBE-AEE21C5FF5DF}"/>
              </c:ext>
            </c:extLst>
          </c:dPt>
          <c:dPt>
            <c:idx val="2"/>
            <c:bubble3D val="0"/>
            <c:spPr>
              <a:pattFill prst="pct50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prstClr val="black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AA3-4A9C-ACBE-AEE21C5FF5DF}"/>
              </c:ext>
            </c:extLst>
          </c:dPt>
          <c:dPt>
            <c:idx val="3"/>
            <c:bubble3D val="0"/>
            <c:spPr>
              <a:pattFill prst="pct75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prstClr val="black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AA3-4A9C-ACBE-AEE21C5FF5D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744D0549-7852-4A7F-979A-33154FB95581}" type="SERIESNAME">
                      <a:rPr lang="ne-NP">
                        <a:latin typeface="CSIT" panose="040B0500000000000000" pitchFamily="82" charset="0"/>
                        <a:cs typeface="Kalimati" panose="00000400000000000000" pitchFamily="2"/>
                      </a:rPr>
                      <a:pPr/>
                      <a:t>[SERIES NAME]</a:t>
                    </a:fld>
                    <a:r>
                      <a:rPr lang="ne-NP" baseline="0">
                        <a:latin typeface="CSIT" panose="040B0500000000000000" pitchFamily="82" charset="0"/>
                        <a:cs typeface="Kalimati" panose="00000400000000000000" pitchFamily="2"/>
                      </a:rPr>
                      <a:t>, </a:t>
                    </a:r>
                    <a:fld id="{87847663-7350-4190-8B3B-7E3C9B8A9D5B}" type="CATEGORYNAME">
                      <a:rPr lang="ne-NP" baseline="0">
                        <a:latin typeface="CSIT" panose="040B0500000000000000" pitchFamily="82" charset="0"/>
                        <a:cs typeface="Kalimati" panose="00000400000000000000" pitchFamily="2"/>
                      </a:rPr>
                      <a:pPr/>
                      <a:t>[CATEGORY NAME]</a:t>
                    </a:fld>
                    <a:r>
                      <a:rPr lang="ne-NP" baseline="0">
                        <a:latin typeface="CSIT" panose="040B0500000000000000" pitchFamily="82" charset="0"/>
                        <a:cs typeface="Kalimati" panose="00000400000000000000" pitchFamily="2"/>
                      </a:rPr>
                      <a:t>, </a:t>
                    </a:r>
                    <a:fld id="{7DFE6AB3-629F-4D51-807A-438B146B8822}" type="VALUE">
                      <a:rPr lang="ne-NP" baseline="0">
                        <a:latin typeface="CSIT" panose="040B0500000000000000" pitchFamily="82" charset="0"/>
                        <a:cs typeface="Kalimati" panose="00000400000000000000" pitchFamily="2"/>
                      </a:rPr>
                      <a:pPr/>
                      <a:t>[VALUE]</a:t>
                    </a:fld>
                    <a:endParaRPr lang="ne-NP" baseline="0">
                      <a:latin typeface="CSIT" panose="040B0500000000000000" pitchFamily="82" charset="0"/>
                      <a:cs typeface="Kalimati" panose="00000400000000000000" pitchFamily="2"/>
                    </a:endParaRPr>
                  </a:p>
                </c:rich>
              </c:tx>
              <c:showLegendKey val="0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AA3-4A9C-ACBE-AEE21C5FF5DF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CSIT" panose="040B0500000000000000" pitchFamily="82" charset="0"/>
                        <a:ea typeface="+mn-ea"/>
                        <a:cs typeface="+mn-cs"/>
                      </a:defRPr>
                    </a:pPr>
                    <a:fld id="{AE00EB9C-DD4F-4680-B0DE-4EBA8BB304D7}" type="SERIESNAME">
                      <a:rPr lang="ne-NP">
                        <a:cs typeface="Kalimati" panose="00000400000000000000" pitchFamily="2"/>
                      </a:rPr>
                      <a:pPr>
                        <a:defRPr>
                          <a:latin typeface="CSIT" panose="040B0500000000000000" pitchFamily="82" charset="0"/>
                        </a:defRPr>
                      </a:pPr>
                      <a:t>[SERIES NAME]</a:t>
                    </a:fld>
                    <a:r>
                      <a:rPr lang="ne-NP" baseline="0">
                        <a:cs typeface="Kalimati" panose="00000400000000000000" pitchFamily="2"/>
                      </a:rPr>
                      <a:t>, </a:t>
                    </a:r>
                    <a:fld id="{55987F82-63CF-454B-8F5E-F80B10826623}" type="CATEGORYNAME">
                      <a:rPr lang="ne-NP" baseline="0">
                        <a:cs typeface="Kalimati" panose="00000400000000000000" pitchFamily="2"/>
                      </a:rPr>
                      <a:pPr>
                        <a:defRPr>
                          <a:latin typeface="CSIT" panose="040B0500000000000000" pitchFamily="82" charset="0"/>
                        </a:defRPr>
                      </a:pPr>
                      <a:t>[CATEGORY NAME]</a:t>
                    </a:fld>
                    <a:r>
                      <a:rPr lang="ne-NP" baseline="0">
                        <a:cs typeface="Kalimati" panose="00000400000000000000" pitchFamily="2"/>
                      </a:rPr>
                      <a:t>, </a:t>
                    </a:r>
                    <a:fld id="{16CB9D46-6C1F-46B9-8CA3-5543817C2160}" type="VALUE">
                      <a:rPr lang="ne-NP" baseline="0">
                        <a:cs typeface="Kalimati" panose="00000400000000000000" pitchFamily="2"/>
                      </a:rPr>
                      <a:pPr>
                        <a:defRPr>
                          <a:latin typeface="CSIT" panose="040B0500000000000000" pitchFamily="82" charset="0"/>
                        </a:defRPr>
                      </a:pPr>
                      <a:t>[VALUE]</a:t>
                    </a:fld>
                    <a:endParaRPr lang="ne-NP" baseline="0">
                      <a:cs typeface="Kalimati" panose="00000400000000000000" pitchFamily="2"/>
                    </a:endParaRP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CSIT" panose="040B0500000000000000" pitchFamily="82" charset="0"/>
                      <a:ea typeface="+mn-ea"/>
                      <a:cs typeface="+mn-cs"/>
                    </a:defRPr>
                  </a:pPr>
                  <a:endParaRPr lang="ne-NP"/>
                </a:p>
              </c:txPr>
              <c:showLegendKey val="0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AA3-4A9C-ACBE-AEE21C5FF5DF}"/>
                </c:ext>
              </c:extLst>
            </c:dLbl>
            <c:spPr>
              <a:solidFill>
                <a:prstClr val="black"/>
              </a:solidFill>
              <a:ln>
                <a:solidFill>
                  <a:prstClr val="black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ne-NP"/>
              </a:p>
            </c:txPr>
            <c:showLegendKey val="0"/>
            <c:showVal val="1"/>
            <c:showCatName val="1"/>
            <c:showSerName val="1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जम्मा दर्ता</c:v>
                </c:pt>
                <c:pt idx="1">
                  <c:v>यस आ.व.मा  दर्ता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73-43F6-8582-C07411CB32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ne-N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e-N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ne-NP"/>
              <a:t>जम्मा संख्या</a:t>
            </a:r>
          </a:p>
        </c:rich>
      </c:tx>
      <c:layout>
        <c:manualLayout>
          <c:xMode val="edge"/>
          <c:yMode val="edge"/>
          <c:x val="6.1067366579171291E-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ne-NP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संख्या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AA3-4A9C-ACBE-AEE21C5FF5D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AA3-4A9C-ACBE-AEE21C5FF5D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AA3-4A9C-ACBE-AEE21C5FF5D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AA3-4A9C-ACBE-AEE21C5FF5D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98ADDB1-6EF9-47C4-904E-08BD77149028}" type="CATEGORYNAME">
                      <a:rPr lang="ne-NP">
                        <a:latin typeface="CSIT" panose="040B0500000000000000" pitchFamily="82" charset="0"/>
                      </a:rPr>
                      <a:pPr/>
                      <a:t>[CATEGORY NAME]</a:t>
                    </a:fld>
                    <a:r>
                      <a:rPr lang="ne-NP" baseline="0"/>
                      <a:t>, </a:t>
                    </a:r>
                    <a:fld id="{6317C3FD-944B-424D-9C3C-D99D20E16246}" type="VALUE">
                      <a:rPr lang="ne-NP" baseline="0"/>
                      <a:pPr/>
                      <a:t>[VALUE]</a:t>
                    </a:fld>
                    <a:endParaRPr lang="ne-NP" baseline="0"/>
                  </a:p>
                </c:rich>
              </c:tx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AA3-4A9C-ACBE-AEE21C5FF5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CSIT" panose="040B0500000000000000" pitchFamily="82" charset="0"/>
                    <a:ea typeface="+mn-ea"/>
                    <a:cs typeface="Kalimati" panose="00000400000000000000" pitchFamily="2"/>
                  </a:defRPr>
                </a:pPr>
                <a:endParaRPr lang="ne-NP"/>
              </a:p>
            </c:txPr>
            <c:showLegendKey val="1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यस आ.व.मा वितरण</c:v>
                </c:pt>
                <c:pt idx="1">
                  <c:v>अघिल्लो आ.व.मा वितरण</c:v>
                </c:pt>
                <c:pt idx="2">
                  <c:v>जम्मा वितरण संख्या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19</c:v>
                </c:pt>
                <c:pt idx="1">
                  <c:v>322</c:v>
                </c:pt>
                <c:pt idx="2">
                  <c:v>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73-43F6-8582-C07411CB32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EFE-489D-9308-B0D41F8B5AF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EFE-489D-9308-B0D41F8B5AF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EFE-489D-9308-B0D41F8B5AF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1EFE-489D-9308-B0D41F8B5AF2}"/>
              </c:ext>
            </c:extLst>
          </c:dPt>
          <c:cat>
            <c:strRef>
              <c:f>Sheet1!$A$2:$A$5</c:f>
              <c:strCache>
                <c:ptCount val="3"/>
                <c:pt idx="0">
                  <c:v>यस आ.व.मा वितरण</c:v>
                </c:pt>
                <c:pt idx="1">
                  <c:v>अघिल्लो आ.व.मा वितरण</c:v>
                </c:pt>
                <c:pt idx="2">
                  <c:v>जम्मा वितरण संख्या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9-7541-4ED4-A1C8-D11A30CE1F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ne-N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e-N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e-NP"/>
              <a:t>जम्मा संख्या</a:t>
            </a:r>
          </a:p>
        </c:rich>
      </c:tx>
      <c:layout>
        <c:manualLayout>
          <c:xMode val="edge"/>
          <c:yMode val="edge"/>
          <c:x val="0.83894995625546787"/>
          <c:y val="3.26816487579319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ne-NP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संख्या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AA3-4A9C-ACBE-AEE21C5FF5D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AA3-4A9C-ACBE-AEE21C5FF5D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AA3-4A9C-ACBE-AEE21C5FF5D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35000">
                    <a:schemeClr val="accent4">
                      <a:tint val="37000"/>
                      <a:satMod val="300000"/>
                    </a:schemeClr>
                  </a:gs>
                  <a:gs pos="100000">
                    <a:schemeClr val="accent4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AA3-4A9C-ACBE-AEE21C5FF5DF}"/>
              </c:ext>
            </c:extLst>
          </c:dPt>
          <c:dLbls>
            <c:dLbl>
              <c:idx val="0"/>
              <c:layout>
                <c:manualLayout>
                  <c:x val="-2.9575649260947641E-2"/>
                  <c:y val="1.2195275590551181E-2"/>
                </c:manualLayout>
              </c:layout>
              <c:tx>
                <c:rich>
                  <a:bodyPr/>
                  <a:lstStyle/>
                  <a:p>
                    <a:fld id="{39A26CE6-A179-4462-B399-349567A8E052}" type="CATEGORYNAME">
                      <a:rPr lang="ne-NP">
                        <a:latin typeface="CSIT" panose="040B0500000000000000" pitchFamily="82" charset="0"/>
                        <a:cs typeface="Kalimati" panose="00000400000000000000" pitchFamily="2"/>
                      </a:rPr>
                      <a:pPr/>
                      <a:t>[CATEGORY NAME]</a:t>
                    </a:fld>
                    <a:r>
                      <a:rPr lang="ne-NP" baseline="0">
                        <a:latin typeface="CSIT" panose="040B0500000000000000" pitchFamily="82" charset="0"/>
                        <a:cs typeface="Kalimati" panose="00000400000000000000" pitchFamily="2"/>
                      </a:rPr>
                      <a:t>
</a:t>
                    </a:r>
                    <a:fld id="{0A0ACE07-0EA5-457C-9787-513480DF7CB8}" type="VALUE">
                      <a:rPr lang="ne-NP" baseline="0">
                        <a:latin typeface="CSIT" panose="040B0500000000000000" pitchFamily="82" charset="0"/>
                        <a:cs typeface="Kalimati" panose="00000400000000000000" pitchFamily="2"/>
                      </a:rPr>
                      <a:pPr/>
                      <a:t>[VALUE]</a:t>
                    </a:fld>
                    <a:endParaRPr lang="ne-NP" baseline="0">
                      <a:latin typeface="CSIT" panose="040B0500000000000000" pitchFamily="82" charset="0"/>
                      <a:cs typeface="Kalimati" panose="00000400000000000000" pitchFamily="2"/>
                    </a:endParaRPr>
                  </a:p>
                </c:rich>
              </c:tx>
              <c:showLegendKey val="1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AA3-4A9C-ACBE-AEE21C5FF5DF}"/>
                </c:ext>
              </c:extLst>
            </c:dLbl>
            <c:dLbl>
              <c:idx val="1"/>
              <c:layout>
                <c:manualLayout>
                  <c:x val="-1.3252866418021579E-4"/>
                  <c:y val="0.11140034995625547"/>
                </c:manualLayout>
              </c:layout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A3-4A9C-ACBE-AEE21C5FF5DF}"/>
                </c:ext>
              </c:extLst>
            </c:dLbl>
            <c:dLbl>
              <c:idx val="3"/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AA3-4A9C-ACBE-AEE21C5FF5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Kalimati" panose="00000400000000000000" pitchFamily="2"/>
                  </a:defRPr>
                </a:pPr>
                <a:endParaRPr lang="ne-NP"/>
              </a:p>
            </c:txPr>
            <c:showLegendKey val="1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यस आ.व.मा दर्ता</c:v>
                </c:pt>
                <c:pt idx="1">
                  <c:v>यस आ.व.मा नविकरण</c:v>
                </c:pt>
                <c:pt idx="2">
                  <c:v>गत आ.व.सम्म दर्ता</c:v>
                </c:pt>
                <c:pt idx="3">
                  <c:v>जम्मा दर्ता भएका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10</c:v>
                </c:pt>
                <c:pt idx="2">
                  <c:v>28</c:v>
                </c:pt>
                <c:pt idx="3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73-43F6-8582-C07411CB32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B1B-441A-902C-3AD35545A73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B1B-441A-902C-3AD35545A73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EB1B-441A-902C-3AD35545A739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35000">
                    <a:schemeClr val="accent4">
                      <a:tint val="37000"/>
                      <a:satMod val="300000"/>
                    </a:schemeClr>
                  </a:gs>
                  <a:gs pos="100000">
                    <a:schemeClr val="accent4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EB1B-441A-902C-3AD35545A739}"/>
              </c:ext>
            </c:extLst>
          </c:dPt>
          <c:cat>
            <c:strRef>
              <c:f>Sheet1!$A$2:$A$5</c:f>
              <c:strCache>
                <c:ptCount val="4"/>
                <c:pt idx="0">
                  <c:v>यस आ.व.मा दर्ता</c:v>
                </c:pt>
                <c:pt idx="1">
                  <c:v>यस आ.व.मा नविकरण</c:v>
                </c:pt>
                <c:pt idx="2">
                  <c:v>गत आ.व.सम्म दर्ता</c:v>
                </c:pt>
                <c:pt idx="3">
                  <c:v>जम्मा दर्ता भएका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9-7541-4ED4-A1C8-D11A30CE1F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ne-N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e-N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ne-NP"/>
              <a:t>जम्मा संख्या</a:t>
            </a:r>
          </a:p>
        </c:rich>
      </c:tx>
      <c:layout>
        <c:manualLayout>
          <c:xMode val="edge"/>
          <c:yMode val="edge"/>
          <c:x val="6.1067366579171291E-5"/>
          <c:y val="1.86752278616753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ne-NP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संख्या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AA3-4A9C-ACBE-AEE21C5FF5D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AA3-4A9C-ACBE-AEE21C5FF5D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AA3-4A9C-ACBE-AEE21C5FF5D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AA3-4A9C-ACBE-AEE21C5FF5DF}"/>
              </c:ext>
            </c:extLst>
          </c:dPt>
          <c:dLbls>
            <c:dLbl>
              <c:idx val="0"/>
              <c:layout>
                <c:manualLayout>
                  <c:x val="2.6728083989501231E-2"/>
                  <c:y val="-2.610965961456240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A3-4A9C-ACBE-AEE21C5FF5DF}"/>
                </c:ext>
              </c:extLst>
            </c:dLbl>
            <c:dLbl>
              <c:idx val="1"/>
              <c:dLblPos val="ctr"/>
              <c:showLegendKey val="1"/>
              <c:showVal val="0"/>
              <c:showCatName val="1"/>
              <c:showSerName val="1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A3-4A9C-ACBE-AEE21C5FF5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Kalimati" panose="00000400000000000000" pitchFamily="2"/>
                  </a:defRPr>
                </a:pPr>
                <a:endParaRPr lang="ne-NP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यस आ.व.मा वितरण</c:v>
                </c:pt>
                <c:pt idx="1">
                  <c:v>अघिल्लो आ.व.मा वितरण</c:v>
                </c:pt>
                <c:pt idx="2">
                  <c:v>जम्मा वितरण संख्या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14</c:v>
                </c:pt>
                <c:pt idx="1">
                  <c:v>293</c:v>
                </c:pt>
                <c:pt idx="2">
                  <c:v>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73-43F6-8582-C07411CB32F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ne-N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e-NP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e-NP"/>
              <a:t>कर्मचारीहरुको संख्यात्मक विवरण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e-NP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संख्या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7A6-44C4-90B3-E3B5AF411B0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7A6-44C4-90B3-E3B5AF411B0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7A6-44C4-90B3-E3B5AF411B0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7A6-44C4-90B3-E3B5AF411B0E}"/>
              </c:ext>
            </c:extLst>
          </c:dPt>
          <c:dLbls>
            <c:dLbl>
              <c:idx val="2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Kokila" panose="020B0604020202020204" pitchFamily="34" charset="0"/>
                      <a:ea typeface="+mn-ea"/>
                      <a:cs typeface="Kalimati" panose="00000400000000000000" pitchFamily="2"/>
                    </a:defRPr>
                  </a:pPr>
                  <a:endParaRPr lang="ne-NP"/>
                </a:p>
              </c:tx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1649259988334786E-2"/>
                      <c:h val="0.1481400966183574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7A6-44C4-90B3-E3B5AF411B0E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Kokila" panose="020B0604020202020204" pitchFamily="34" charset="0"/>
                    <a:ea typeface="+mn-ea"/>
                    <a:cs typeface="Kalimati" panose="00000400000000000000" pitchFamily="2"/>
                  </a:defRPr>
                </a:pPr>
                <a:endParaRPr lang="ne-NP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स्थायी कर्मचारी</c:v>
                </c:pt>
                <c:pt idx="1">
                  <c:v>करारका कर्मचारी</c:v>
                </c:pt>
                <c:pt idx="2">
                  <c:v>जम्मा कर्मचारी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44</c:v>
                </c:pt>
                <c:pt idx="1">
                  <c:v>61</c:v>
                </c:pt>
                <c:pt idx="2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73-43F6-8582-C07411CB32F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e-N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ne-NP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265966754155733"/>
          <c:y val="0"/>
          <c:w val="0.35356964129483814"/>
          <c:h val="0.7428367818170923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संख्या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AA3-4A9C-ACBE-AEE21C5FF5D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AA3-4A9C-ACBE-AEE21C5FF5D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AA3-4A9C-ACBE-AEE21C5FF5D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35000">
                    <a:schemeClr val="accent4">
                      <a:tint val="37000"/>
                      <a:satMod val="300000"/>
                    </a:schemeClr>
                  </a:gs>
                  <a:gs pos="100000">
                    <a:schemeClr val="accent4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AA3-4A9C-ACBE-AEE21C5FF5D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040-48A1-B97A-F7D576A8AB4F}"/>
              </c:ext>
            </c:extLst>
          </c:dPt>
          <c:dLbls>
            <c:dLbl>
              <c:idx val="0"/>
              <c:layout>
                <c:manualLayout>
                  <c:x val="2.231437932674523E-2"/>
                  <c:y val="0.1094297995359275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A3-4A9C-ACBE-AEE21C5FF5DF}"/>
                </c:ext>
              </c:extLst>
            </c:dLbl>
            <c:dLbl>
              <c:idx val="1"/>
              <c:layout>
                <c:manualLayout>
                  <c:x val="0.19314467402984023"/>
                  <c:y val="-4.935961809121677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A3-4A9C-ACBE-AEE21C5FF5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SIT" panose="040B0500000000000000" pitchFamily="82" charset="0"/>
                    <a:ea typeface="+mn-ea"/>
                    <a:cs typeface="Kalimati" panose="00000400000000000000" pitchFamily="2"/>
                  </a:defRPr>
                </a:pPr>
                <a:endParaRPr lang="ne-NP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जम्मा उजुरी संख्या</c:v>
                </c:pt>
                <c:pt idx="1">
                  <c:v>सुनुवाई भएका उजुरी संख्या</c:v>
                </c:pt>
                <c:pt idx="2">
                  <c:v>मेलमिलाप  भएको संख्या</c:v>
                </c:pt>
                <c:pt idx="3">
                  <c:v>निर्णय सिफारिस संख्या</c:v>
                </c:pt>
                <c:pt idx="4">
                  <c:v>हेर्न बाँकी संख्या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44</c:v>
                </c:pt>
                <c:pt idx="1">
                  <c:v>28</c:v>
                </c:pt>
                <c:pt idx="2">
                  <c:v>15</c:v>
                </c:pt>
                <c:pt idx="3">
                  <c:v>13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73-43F6-8582-C07411CB32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B1B-441A-902C-3AD35545A73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B1B-441A-902C-3AD35545A73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EB1B-441A-902C-3AD35545A739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35000">
                    <a:schemeClr val="accent4">
                      <a:tint val="37000"/>
                      <a:satMod val="300000"/>
                    </a:schemeClr>
                  </a:gs>
                  <a:gs pos="100000">
                    <a:schemeClr val="accent4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EB1B-441A-902C-3AD35545A739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8040-48A1-B97A-F7D576A8AB4F}"/>
              </c:ext>
            </c:extLst>
          </c:dPt>
          <c:cat>
            <c:strRef>
              <c:f>Sheet1!$A$2:$A$6</c:f>
              <c:strCache>
                <c:ptCount val="5"/>
                <c:pt idx="0">
                  <c:v>जम्मा उजुरी संख्या</c:v>
                </c:pt>
                <c:pt idx="1">
                  <c:v>सुनुवाई भएका उजुरी संख्या</c:v>
                </c:pt>
                <c:pt idx="2">
                  <c:v>मेलमिलाप  भएको संख्या</c:v>
                </c:pt>
                <c:pt idx="3">
                  <c:v>निर्णय सिफारिस संख्या</c:v>
                </c:pt>
                <c:pt idx="4">
                  <c:v>हेर्न बाँकी संख्या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9-7541-4ED4-A1C8-D11A30CE1F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ne-N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e-NP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Sheet2!$A$2</c:f>
              <c:strCache>
                <c:ptCount val="1"/>
                <c:pt idx="0">
                  <c:v>जम्मा सम्झौता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SIT" panose="040B0500000000000000" pitchFamily="82" charset="0"/>
                    <a:ea typeface="+mn-ea"/>
                    <a:cs typeface="+mn-cs"/>
                  </a:defRPr>
                </a:pPr>
                <a:endParaRPr lang="ne-N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Sheet2!$B$1:$D$1</c:f>
              <c:strCache>
                <c:ptCount val="3"/>
                <c:pt idx="0">
                  <c:v>उपभोक्ता मार्फत</c:v>
                </c:pt>
                <c:pt idx="1">
                  <c:v>ठेक्काबाट</c:v>
                </c:pt>
                <c:pt idx="2">
                  <c:v>रोजगारतर्फ</c:v>
                </c:pt>
              </c:strCache>
            </c:strRef>
          </c:cat>
          <c:val>
            <c:numRef>
              <c:f>Sheet2!$B$2:$D$2</c:f>
              <c:numCache>
                <c:formatCode>General</c:formatCode>
                <c:ptCount val="3"/>
                <c:pt idx="0">
                  <c:v>223</c:v>
                </c:pt>
                <c:pt idx="1">
                  <c:v>22</c:v>
                </c:pt>
                <c:pt idx="2">
                  <c:v>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36-4A64-BC42-5031A715921C}"/>
            </c:ext>
          </c:extLst>
        </c:ser>
        <c:ser>
          <c:idx val="1"/>
          <c:order val="1"/>
          <c:tx>
            <c:strRef>
              <c:f>Sheet2!$A$3</c:f>
              <c:strCache>
                <c:ptCount val="1"/>
                <c:pt idx="0">
                  <c:v>सम्पन्न भएका योजना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SIT" panose="040B0500000000000000" pitchFamily="82" charset="0"/>
                    <a:ea typeface="+mn-ea"/>
                    <a:cs typeface="Kalimati" panose="00000400000000000000" pitchFamily="2"/>
                  </a:defRPr>
                </a:pPr>
                <a:endParaRPr lang="ne-N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Sheet2!$B$1:$D$1</c:f>
              <c:strCache>
                <c:ptCount val="3"/>
                <c:pt idx="0">
                  <c:v>उपभोक्ता मार्फत</c:v>
                </c:pt>
                <c:pt idx="1">
                  <c:v>ठेक्काबाट</c:v>
                </c:pt>
                <c:pt idx="2">
                  <c:v>रोजगारतर्फ</c:v>
                </c:pt>
              </c:strCache>
            </c:strRef>
          </c:cat>
          <c:val>
            <c:numRef>
              <c:f>Sheet2!$B$3:$D$3</c:f>
              <c:numCache>
                <c:formatCode>General</c:formatCode>
                <c:ptCount val="3"/>
                <c:pt idx="0">
                  <c:v>220</c:v>
                </c:pt>
                <c:pt idx="1">
                  <c:v>22</c:v>
                </c:pt>
                <c:pt idx="2">
                  <c:v>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36-4A64-BC42-5031A71592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81841199"/>
        <c:axId val="381841615"/>
      </c:barChart>
      <c:catAx>
        <c:axId val="3818411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e-NP"/>
          </a:p>
        </c:txPr>
        <c:crossAx val="381841615"/>
        <c:crosses val="autoZero"/>
        <c:auto val="1"/>
        <c:lblAlgn val="ctr"/>
        <c:lblOffset val="100"/>
        <c:noMultiLvlLbl val="0"/>
      </c:catAx>
      <c:valAx>
        <c:axId val="38184161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18411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e-N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e-N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14T07:57:14.470" idx="2">
    <p:pos x="7680" y="576"/>
    <p:text/>
    <p:extLst>
      <p:ext uri="{C676402C-5697-4E1C-873F-D02D1690AC5C}">
        <p15:threadingInfo xmlns:p15="http://schemas.microsoft.com/office/powerpoint/2012/main" timeZoneBias="-345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0.59375</cdr:x>
      <cdr:y>0.29487</cdr:y>
    </cdr:from>
    <cdr:to>
      <cdr:x>0.7625</cdr:x>
      <cdr:y>0.46154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B0E6823-C857-42A2-89A6-7259C887E125}"/>
            </a:ext>
          </a:extLst>
        </cdr:cNvPr>
        <cdr:cNvSpPr txBox="1"/>
      </cdr:nvSpPr>
      <cdr:spPr>
        <a:xfrm xmlns:a="http://schemas.openxmlformats.org/drawingml/2006/main">
          <a:off x="7239000" y="1752600"/>
          <a:ext cx="2057400" cy="990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0.625</cdr:x>
      <cdr:y>0.11538</cdr:y>
    </cdr:from>
    <cdr:to>
      <cdr:x>0.85833</cdr:x>
      <cdr:y>0.28205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D78F244E-4615-4512-A249-1ABC9E1F6A6E}"/>
            </a:ext>
          </a:extLst>
        </cdr:cNvPr>
        <cdr:cNvSpPr txBox="1"/>
      </cdr:nvSpPr>
      <cdr:spPr>
        <a:xfrm xmlns:a="http://schemas.openxmlformats.org/drawingml/2006/main">
          <a:off x="7620000" y="685800"/>
          <a:ext cx="2844800" cy="9906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18D4F8C-3BBB-46BB-8ADA-0644F08D65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546D77-82CF-4E10-AF5E-91698E0588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F72BB-606C-4F48-BD86-C6A5C43CB6C7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660B2E-D911-4E6F-A166-00969F68AC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D33FFF-778B-4DD3-BAFF-EE648F3EB6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78A815-0865-4426-9AF2-ECC8921CD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37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C3056-FB50-4AB2-8EF9-E677C6688FD9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6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F21F4-36F6-4D2F-B127-36E7FC3A8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0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F21F4-36F6-4D2F-B127-36E7FC3A80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06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F21F4-36F6-4D2F-B127-36E7FC3A80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92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F21F4-36F6-4D2F-B127-36E7FC3A80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17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F21F4-36F6-4D2F-B127-36E7FC3A80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56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F21F4-36F6-4D2F-B127-36E7FC3A80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56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F21F4-36F6-4D2F-B127-36E7FC3A80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54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F21F4-36F6-4D2F-B127-36E7FC3A80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48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F21F4-36F6-4D2F-B127-36E7FC3A80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6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F21F4-36F6-4D2F-B127-36E7FC3A80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16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52B2A-C331-41EB-BACE-7A3D64C8E7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850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52B2A-C331-41EB-BACE-7A3D64C8E7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08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F21F4-36F6-4D2F-B127-36E7FC3A80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55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52B2A-C331-41EB-BACE-7A3D64C8E7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902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52B2A-C331-41EB-BACE-7A3D64C8E7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67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F21F4-36F6-4D2F-B127-36E7FC3A80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50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F21F4-36F6-4D2F-B127-36E7FC3A80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03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F21F4-36F6-4D2F-B127-36E7FC3A80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82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F21F4-36F6-4D2F-B127-36E7FC3A80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59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F21F4-36F6-4D2F-B127-36E7FC3A80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13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F21F4-36F6-4D2F-B127-36E7FC3A80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2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F21F4-36F6-4D2F-B127-36E7FC3A80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20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5F0F-0F3B-4954-962A-F2F10345022A}" type="datetime1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61F8-2592-4072-8509-A1500E97221D}" type="datetime1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6CC4-563D-431D-BC55-69C5EA07906C}" type="datetime1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810F9-FC75-4934-825E-71809E0D2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38ADF-EC7E-4443-8647-0A8DDED78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14F8A-51FD-45EC-B945-DA2BDE1CE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84F1E-0B28-4041-9CCF-2D76A6BABA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okil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Kokil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BBBDE-29FD-45D4-A199-23F1EF5F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Kokil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9503B-76AF-4945-833D-361DB288C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34F1E-9C05-4A12-9A07-9DA344667D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okil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Kokil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149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AE10C-1970-48F5-B3B0-72EB86D36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5D3931-AD74-4839-860E-DC88EACEC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E9419-E7DE-4545-8673-3CEF399E0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84F1E-0B28-4041-9CCF-2D76A6BABA9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okil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Kokil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47D10-B105-44FE-B801-97E546FEC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Kokil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52601-65E4-4566-AEEC-CA9E4E14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034F1E-9C05-4A12-9A07-9DA344667D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okil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Kokil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016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CC335-9761-4C96-BEF5-FF0043E6D939}" type="datetime1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3E37D-5CB5-43CF-A4EB-9807ACCB37FC}" type="datetime1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6F031-A34D-4049-812E-0088ECF660D1}" type="datetime1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26FF8-F6D5-4876-98D7-B257D7846277}" type="datetime1">
              <a:rPr lang="en-US" smtClean="0"/>
              <a:t>12/17/2021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08341-0748-4582-8ACE-FB361605C940}" type="datetime1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1D5EA-ED85-49EA-AEE2-04774EBDD412}" type="datetime1">
              <a:rPr lang="en-US" smtClean="0"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232-584D-49D5-99B1-FDC4FB6D301E}" type="datetime1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349A-2405-4772-9E8D-DA157CAAD453}" type="datetime1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678D9-2963-4B2A-B2F0-921A72541E7F}" type="datetime1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325260-2BF6-4440-9D8A-30AFA7E8C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F1E31-8941-4A8E-97B6-0703EAA7C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B2CFB-10A3-4E5D-8AB8-B9063C347D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84F1E-0B28-4041-9CCF-2D76A6BABA98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95E57-1B6B-487D-9A3D-3C4471C049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DA236-EB08-4892-8450-3477AB03C0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34F1E-9C05-4A12-9A07-9DA344667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2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&#2319;&#2325;&#2367;&#2325;&#2371;&#2340;%20&#2349;&#2380;&#2340;&#2367;&#2325;%20&#2346;&#2381;&#2352;&#2327;&#2340;&#2367;%20&#2408;&#2406;&#2413;&#2413;.pdf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&#2360;&#2306;&#2330;&#2366;&#2354;&#2367;&#2340;%20&#2325;&#2366;&#2352;&#2381;&#2351;&#2325;&#2381;&#2352;&#2350;&#2361;&#2352;&#2369;.pdf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jhimrukmun.gov.np/annual-progress-report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jhimrukmun.gov.np/annual-progress-report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jhimrukmun.gov.np/annual-progress-report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jhimrukmun.gov.np/annual-progress-repor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himrukmun.gov.np/" TargetMode="External"/><Relationship Id="rId7" Type="http://schemas.openxmlformats.org/officeDocument/2006/relationships/hyperlink" Target="http://www.twitter.com/jhimrukmu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acebook.com/jhimrukmun" TargetMode="External"/><Relationship Id="rId5" Type="http://schemas.openxmlformats.org/officeDocument/2006/relationships/hyperlink" Target="mailto:jhimrukmun@gmail.com" TargetMode="External"/><Relationship Id="rId4" Type="http://schemas.openxmlformats.org/officeDocument/2006/relationships/hyperlink" Target="mailto:info@jhimrukmun.gov.np/jhimrukmun@gmail.com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00599-9876-44C0-8A84-F027F4E2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3037098"/>
            <a:ext cx="9067800" cy="2590800"/>
          </a:xfrm>
        </p:spPr>
        <p:txBody>
          <a:bodyPr>
            <a:normAutofit/>
          </a:bodyPr>
          <a:lstStyle/>
          <a:p>
            <a:r>
              <a:rPr lang="ne-NP" sz="5400">
                <a:solidFill>
                  <a:srgbClr val="FF000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 </a:t>
            </a:r>
            <a:br>
              <a:rPr lang="ne-NP" sz="5400">
                <a:solidFill>
                  <a:srgbClr val="FF0000"/>
                </a:solidFill>
                <a:latin typeface="Kokila" panose="020B0604020202020204" pitchFamily="34" charset="0"/>
                <a:cs typeface="Kokila" panose="020B0604020202020204" pitchFamily="34" charset="0"/>
              </a:rPr>
            </a:br>
            <a:r>
              <a:rPr lang="ne-NP" sz="5400">
                <a:solidFill>
                  <a:srgbClr val="FF000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गाउँ कार्यपालिकाको कार्यालय</a:t>
            </a:r>
            <a:br>
              <a:rPr lang="ne-NP" sz="5400">
                <a:solidFill>
                  <a:srgbClr val="FF0000"/>
                </a:solidFill>
                <a:latin typeface="Kokila" panose="020B0604020202020204" pitchFamily="34" charset="0"/>
                <a:cs typeface="Kokila" panose="020B0604020202020204" pitchFamily="34" charset="0"/>
              </a:rPr>
            </a:br>
            <a:r>
              <a:rPr lang="ne-NP" sz="5400">
                <a:solidFill>
                  <a:srgbClr val="FF000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भ्यागुते</a:t>
            </a:r>
            <a:r>
              <a:rPr lang="en-US" sz="5400">
                <a:solidFill>
                  <a:srgbClr val="FF000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,</a:t>
            </a:r>
            <a:r>
              <a:rPr lang="ne-NP" sz="5400">
                <a:solidFill>
                  <a:srgbClr val="FF000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प्युठान </a:t>
            </a:r>
            <a:endParaRPr lang="en-US" sz="5400">
              <a:solidFill>
                <a:srgbClr val="FF0000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FB6E1-C6A0-46A6-B27E-CA85F8F9E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400"/>
            <a:ext cx="12192000" cy="1066800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e-NP" sz="4400">
                <a:solidFill>
                  <a:srgbClr val="FF000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आ.व. २०७७/०७८ को झिमरुक गाउँपालिकाको वार्षिक समिक्षा कार्यक्रम</a:t>
            </a:r>
            <a:endParaRPr lang="en-US" sz="4400">
              <a:solidFill>
                <a:srgbClr val="FF0000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174859-7390-47E6-AD23-58FE65F28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71598"/>
            <a:ext cx="1888994" cy="1578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A0DC92-AED3-470A-862F-62EB8C98B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284" y="1154423"/>
            <a:ext cx="1714500" cy="17178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E50452-EEA7-4AB5-AF9E-A0925F9446FA}"/>
              </a:ext>
            </a:extLst>
          </p:cNvPr>
          <p:cNvSpPr txBox="1"/>
          <p:nvPr/>
        </p:nvSpPr>
        <p:spPr>
          <a:xfrm>
            <a:off x="7924800" y="5657671"/>
            <a:ext cx="41148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ne-NP" sz="3600">
                <a:latin typeface="Kokila" panose="020B0604020202020204" pitchFamily="34" charset="0"/>
                <a:cs typeface="Kokila" panose="020B0604020202020204" pitchFamily="34" charset="0"/>
              </a:rPr>
              <a:t>मिति</a:t>
            </a:r>
            <a:r>
              <a:rPr lang="en-US" sz="3600">
                <a:latin typeface="Kokila" panose="020B0604020202020204" pitchFamily="34" charset="0"/>
                <a:cs typeface="Kokila" panose="020B0604020202020204" pitchFamily="34" charset="0"/>
              </a:rPr>
              <a:t> : </a:t>
            </a:r>
            <a:r>
              <a:rPr lang="ne-NP" sz="3600">
                <a:latin typeface="Kokila" panose="020B0604020202020204" pitchFamily="34" charset="0"/>
                <a:cs typeface="Kokila" panose="020B0604020202020204" pitchFamily="34" charset="0"/>
              </a:rPr>
              <a:t>२०७८-०७-१४ गते</a:t>
            </a:r>
            <a:endParaRPr lang="en-US" sz="36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FFAA3-8EC9-4754-9081-A4CACE5EF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21E722-4F96-43FB-BA48-445707A9DED2}"/>
              </a:ext>
            </a:extLst>
          </p:cNvPr>
          <p:cNvSpPr txBox="1"/>
          <p:nvPr/>
        </p:nvSpPr>
        <p:spPr>
          <a:xfrm>
            <a:off x="914400" y="5499561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sz="3600">
                <a:latin typeface="Kokila" panose="020B0604020202020204" pitchFamily="34" charset="0"/>
                <a:cs typeface="Kokila" panose="020B0604020202020204" pitchFamily="34" charset="0"/>
              </a:rPr>
              <a:t>प्रस्तोता</a:t>
            </a:r>
            <a:r>
              <a:rPr lang="en-US" sz="3600">
                <a:latin typeface="Kokila" panose="020B0604020202020204" pitchFamily="34" charset="0"/>
                <a:cs typeface="Kokila" panose="020B0604020202020204" pitchFamily="34" charset="0"/>
              </a:rPr>
              <a:t>:</a:t>
            </a:r>
            <a:r>
              <a:rPr lang="ne-NP" sz="3600">
                <a:latin typeface="Kokila" panose="020B0604020202020204" pitchFamily="34" charset="0"/>
                <a:cs typeface="Kokila" panose="020B0604020202020204" pitchFamily="34" charset="0"/>
              </a:rPr>
              <a:t>कमल प्रसाद भुसाल</a:t>
            </a:r>
          </a:p>
          <a:p>
            <a:r>
              <a:rPr lang="ne-NP" sz="3600">
                <a:latin typeface="Kokila" panose="020B0604020202020204" pitchFamily="34" charset="0"/>
                <a:cs typeface="Kokila" panose="020B0604020202020204" pitchFamily="34" charset="0"/>
              </a:rPr>
              <a:t>प्रमुख प्रशासकीय अधिकृत</a:t>
            </a:r>
            <a:endParaRPr lang="en-US" sz="36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BF31F6-1732-4284-BC47-827E33FEEF4B}"/>
              </a:ext>
            </a:extLst>
          </p:cNvPr>
          <p:cNvSpPr txBox="1"/>
          <p:nvPr/>
        </p:nvSpPr>
        <p:spPr>
          <a:xfrm>
            <a:off x="177800" y="228600"/>
            <a:ext cx="12014199" cy="91307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ne-NP" sz="8000" baseline="-25000">
                <a:solidFill>
                  <a:srgbClr val="00B0F0"/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आ.व. २०७७/०७८ को कुल आन्तरिक आम्दानी</a:t>
            </a:r>
            <a:endParaRPr lang="en-US" sz="11500" baseline="-250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2D3CAE-A27C-4834-98E1-A93485B11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DA692B7-5611-4BA7-900B-C0BD54CDC2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1519563"/>
              </p:ext>
            </p:extLst>
          </p:nvPr>
        </p:nvGraphicFramePr>
        <p:xfrm>
          <a:off x="177800" y="1182706"/>
          <a:ext cx="11785597" cy="594586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48833">
                  <a:extLst>
                    <a:ext uri="{9D8B030D-6E8A-4147-A177-3AD203B41FA5}">
                      <a16:colId xmlns:a16="http://schemas.microsoft.com/office/drawing/2014/main" val="3264182461"/>
                    </a:ext>
                  </a:extLst>
                </a:gridCol>
                <a:gridCol w="897001">
                  <a:extLst>
                    <a:ext uri="{9D8B030D-6E8A-4147-A177-3AD203B41FA5}">
                      <a16:colId xmlns:a16="http://schemas.microsoft.com/office/drawing/2014/main" val="3913200028"/>
                    </a:ext>
                  </a:extLst>
                </a:gridCol>
                <a:gridCol w="963963">
                  <a:extLst>
                    <a:ext uri="{9D8B030D-6E8A-4147-A177-3AD203B41FA5}">
                      <a16:colId xmlns:a16="http://schemas.microsoft.com/office/drawing/2014/main" val="482775680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587438404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579082785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57162489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729817173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547973525"/>
                    </a:ext>
                  </a:extLst>
                </a:gridCol>
                <a:gridCol w="884539">
                  <a:extLst>
                    <a:ext uri="{9D8B030D-6E8A-4147-A177-3AD203B41FA5}">
                      <a16:colId xmlns:a16="http://schemas.microsoft.com/office/drawing/2014/main" val="3922395055"/>
                    </a:ext>
                  </a:extLst>
                </a:gridCol>
                <a:gridCol w="664864">
                  <a:extLst>
                    <a:ext uri="{9D8B030D-6E8A-4147-A177-3AD203B41FA5}">
                      <a16:colId xmlns:a16="http://schemas.microsoft.com/office/drawing/2014/main" val="2627818415"/>
                    </a:ext>
                  </a:extLst>
                </a:gridCol>
                <a:gridCol w="660397">
                  <a:extLst>
                    <a:ext uri="{9D8B030D-6E8A-4147-A177-3AD203B41FA5}">
                      <a16:colId xmlns:a16="http://schemas.microsoft.com/office/drawing/2014/main" val="66192058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99071876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71682692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3356596187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168937765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690496401"/>
                    </a:ext>
                  </a:extLst>
                </a:gridCol>
              </a:tblGrid>
              <a:tr h="8171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qm=;=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विवरण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वार्षिक लक्ष्य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वार्षिक प्रगति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१ नं वडा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२ नं वडा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३ नं वडा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४ नं वडा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५ नं वडा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६ नं वडा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७ नं वडा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८ नं वडा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गाउँपालिका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कृषि एकाइ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पसु एकाइ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अन्य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291595528"/>
                  </a:ext>
                </a:extLst>
              </a:tr>
              <a:tr h="4085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2396032206"/>
                  </a:ext>
                </a:extLst>
              </a:tr>
              <a:tr h="2586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१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घरकर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2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10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6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49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316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81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270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58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हाजर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130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56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हाजर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150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59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हाजर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160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86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45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71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180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37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770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56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800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86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242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56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569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2550111792"/>
                  </a:ext>
                </a:extLst>
              </a:tr>
              <a:tr h="8171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२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मालपोत कर/भुमि कर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15  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लाख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20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55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562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2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629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8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49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1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3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55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1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22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891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75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296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1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23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280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84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724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1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604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11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65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34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3834139167"/>
                  </a:ext>
                </a:extLst>
              </a:tr>
              <a:tr h="798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३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व्यावसाय कर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3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94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6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4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103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49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930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32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30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2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980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30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750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1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68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743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15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760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3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160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3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750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713306645"/>
                  </a:ext>
                </a:extLst>
              </a:tr>
              <a:tr h="4965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४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सवारी कर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20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920481672"/>
                  </a:ext>
                </a:extLst>
              </a:tr>
              <a:tr h="6225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५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मनोरञ्जन कर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5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2015606693"/>
                  </a:ext>
                </a:extLst>
              </a:tr>
              <a:tr h="6225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६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वहाल विटौरी कर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7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2144497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915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BF31F6-1732-4284-BC47-827E33FEEF4B}"/>
              </a:ext>
            </a:extLst>
          </p:cNvPr>
          <p:cNvSpPr txBox="1"/>
          <p:nvPr/>
        </p:nvSpPr>
        <p:spPr>
          <a:xfrm>
            <a:off x="177800" y="228600"/>
            <a:ext cx="12014199" cy="76944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ne-NP" sz="6600" baseline="-25000">
                <a:solidFill>
                  <a:srgbClr val="00B0F0"/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आ.व. २०७७/०७८ को कुल आन्तरिक आम्दानी</a:t>
            </a:r>
            <a:endParaRPr lang="en-US" sz="8800" baseline="-250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2D3CAE-A27C-4834-98E1-A93485B11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DA692B7-5611-4BA7-900B-C0BD54CDC2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73349"/>
              </p:ext>
            </p:extLst>
          </p:nvPr>
        </p:nvGraphicFramePr>
        <p:xfrm>
          <a:off x="177801" y="998041"/>
          <a:ext cx="11861804" cy="58163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1089">
                  <a:extLst>
                    <a:ext uri="{9D8B030D-6E8A-4147-A177-3AD203B41FA5}">
                      <a16:colId xmlns:a16="http://schemas.microsoft.com/office/drawing/2014/main" val="3264182461"/>
                    </a:ext>
                  </a:extLst>
                </a:gridCol>
                <a:gridCol w="902801">
                  <a:extLst>
                    <a:ext uri="{9D8B030D-6E8A-4147-A177-3AD203B41FA5}">
                      <a16:colId xmlns:a16="http://schemas.microsoft.com/office/drawing/2014/main" val="3913200028"/>
                    </a:ext>
                  </a:extLst>
                </a:gridCol>
                <a:gridCol w="970196">
                  <a:extLst>
                    <a:ext uri="{9D8B030D-6E8A-4147-A177-3AD203B41FA5}">
                      <a16:colId xmlns:a16="http://schemas.microsoft.com/office/drawing/2014/main" val="482775680"/>
                    </a:ext>
                  </a:extLst>
                </a:gridCol>
                <a:gridCol w="741363">
                  <a:extLst>
                    <a:ext uri="{9D8B030D-6E8A-4147-A177-3AD203B41FA5}">
                      <a16:colId xmlns:a16="http://schemas.microsoft.com/office/drawing/2014/main" val="587438404"/>
                    </a:ext>
                  </a:extLst>
                </a:gridCol>
                <a:gridCol w="133350">
                  <a:extLst>
                    <a:ext uri="{9D8B030D-6E8A-4147-A177-3AD203B41FA5}">
                      <a16:colId xmlns:a16="http://schemas.microsoft.com/office/drawing/2014/main" val="1579082785"/>
                    </a:ext>
                  </a:extLst>
                </a:gridCol>
                <a:gridCol w="608013">
                  <a:extLst>
                    <a:ext uri="{9D8B030D-6E8A-4147-A177-3AD203B41FA5}">
                      <a16:colId xmlns:a16="http://schemas.microsoft.com/office/drawing/2014/main" val="622449901"/>
                    </a:ext>
                  </a:extLst>
                </a:gridCol>
                <a:gridCol w="153987">
                  <a:extLst>
                    <a:ext uri="{9D8B030D-6E8A-4147-A177-3AD203B41FA5}">
                      <a16:colId xmlns:a16="http://schemas.microsoft.com/office/drawing/2014/main" val="1571624896"/>
                    </a:ext>
                  </a:extLst>
                </a:gridCol>
                <a:gridCol w="587376">
                  <a:extLst>
                    <a:ext uri="{9D8B030D-6E8A-4147-A177-3AD203B41FA5}">
                      <a16:colId xmlns:a16="http://schemas.microsoft.com/office/drawing/2014/main" val="4143968058"/>
                    </a:ext>
                  </a:extLst>
                </a:gridCol>
                <a:gridCol w="741363">
                  <a:extLst>
                    <a:ext uri="{9D8B030D-6E8A-4147-A177-3AD203B41FA5}">
                      <a16:colId xmlns:a16="http://schemas.microsoft.com/office/drawing/2014/main" val="1729817173"/>
                    </a:ext>
                  </a:extLst>
                </a:gridCol>
                <a:gridCol w="741363">
                  <a:extLst>
                    <a:ext uri="{9D8B030D-6E8A-4147-A177-3AD203B41FA5}">
                      <a16:colId xmlns:a16="http://schemas.microsoft.com/office/drawing/2014/main" val="1547973525"/>
                    </a:ext>
                  </a:extLst>
                </a:gridCol>
                <a:gridCol w="890258">
                  <a:extLst>
                    <a:ext uri="{9D8B030D-6E8A-4147-A177-3AD203B41FA5}">
                      <a16:colId xmlns:a16="http://schemas.microsoft.com/office/drawing/2014/main" val="3922395055"/>
                    </a:ext>
                  </a:extLst>
                </a:gridCol>
                <a:gridCol w="592467">
                  <a:extLst>
                    <a:ext uri="{9D8B030D-6E8A-4147-A177-3AD203B41FA5}">
                      <a16:colId xmlns:a16="http://schemas.microsoft.com/office/drawing/2014/main" val="2627818415"/>
                    </a:ext>
                  </a:extLst>
                </a:gridCol>
                <a:gridCol w="741363">
                  <a:extLst>
                    <a:ext uri="{9D8B030D-6E8A-4147-A177-3AD203B41FA5}">
                      <a16:colId xmlns:a16="http://schemas.microsoft.com/office/drawing/2014/main" val="661920581"/>
                    </a:ext>
                  </a:extLst>
                </a:gridCol>
                <a:gridCol w="741363">
                  <a:extLst>
                    <a:ext uri="{9D8B030D-6E8A-4147-A177-3AD203B41FA5}">
                      <a16:colId xmlns:a16="http://schemas.microsoft.com/office/drawing/2014/main" val="1990718766"/>
                    </a:ext>
                  </a:extLst>
                </a:gridCol>
                <a:gridCol w="741363">
                  <a:extLst>
                    <a:ext uri="{9D8B030D-6E8A-4147-A177-3AD203B41FA5}">
                      <a16:colId xmlns:a16="http://schemas.microsoft.com/office/drawing/2014/main" val="71682692"/>
                    </a:ext>
                  </a:extLst>
                </a:gridCol>
                <a:gridCol w="741363">
                  <a:extLst>
                    <a:ext uri="{9D8B030D-6E8A-4147-A177-3AD203B41FA5}">
                      <a16:colId xmlns:a16="http://schemas.microsoft.com/office/drawing/2014/main" val="3356596187"/>
                    </a:ext>
                  </a:extLst>
                </a:gridCol>
                <a:gridCol w="741363">
                  <a:extLst>
                    <a:ext uri="{9D8B030D-6E8A-4147-A177-3AD203B41FA5}">
                      <a16:colId xmlns:a16="http://schemas.microsoft.com/office/drawing/2014/main" val="2168937765"/>
                    </a:ext>
                  </a:extLst>
                </a:gridCol>
                <a:gridCol w="741363">
                  <a:extLst>
                    <a:ext uri="{9D8B030D-6E8A-4147-A177-3AD203B41FA5}">
                      <a16:colId xmlns:a16="http://schemas.microsoft.com/office/drawing/2014/main" val="1690496401"/>
                    </a:ext>
                  </a:extLst>
                </a:gridCol>
              </a:tblGrid>
              <a:tr h="7597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qm=;=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विवरण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वार्षिक लक्ष्य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वार्षिक प्रगति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१ नं वडा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१ नं वडा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२ नं वडा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२ नं वडा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३ नं वडा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४ नं वडा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५ नं वडा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६ नं वडा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७ नं वडा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८ नं वडा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गाउँपालिका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कृषि एकाइ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पसु एकाइ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अन्य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291595528"/>
                  </a:ext>
                </a:extLst>
              </a:tr>
              <a:tr h="4432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रकम रु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2396032206"/>
                  </a:ext>
                </a:extLst>
              </a:tr>
              <a:tr h="4432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७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वहाल विटौरी कर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7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2144497343"/>
                  </a:ext>
                </a:extLst>
              </a:tr>
              <a:tr h="6666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८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अन्य सेवा शुल्क तथा विक्री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8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6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35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686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2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70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654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41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890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3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23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142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468324624"/>
                  </a:ext>
                </a:extLst>
              </a:tr>
              <a:tr h="8837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९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अन्य प्रशासनिक सेवा शुल्क 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20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78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390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25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34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969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2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66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204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2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66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204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2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23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69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2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23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69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3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3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572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2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84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166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3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14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596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3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14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626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2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32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585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1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17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644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4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35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907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42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600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3645950322"/>
                  </a:ext>
                </a:extLst>
              </a:tr>
              <a:tr h="8837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जम्मा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50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14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390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64 nfv 79 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636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5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98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33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5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98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33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3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93</a:t>
                      </a:r>
                      <a:r>
                        <a:rPr lang="ne-NP" sz="15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500">
                          <a:effectLst/>
                          <a:latin typeface="CSIT" panose="040B0500000000000000" pitchFamily="82" charset="0"/>
                        </a:rPr>
                        <a:t>278</a:t>
                      </a:r>
                      <a:endParaRPr lang="en-US" sz="15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3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93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278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4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65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757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4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96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967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6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44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680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5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24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846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3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58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239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2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75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48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8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22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899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2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70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654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41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890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15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87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345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2219979216"/>
                  </a:ext>
                </a:extLst>
              </a:tr>
              <a:tr h="47419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लक्ष्य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6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50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14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390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4252397786"/>
                  </a:ext>
                </a:extLst>
              </a:tr>
              <a:tr h="47419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प्रगति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6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64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79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636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610873924"/>
                  </a:ext>
                </a:extLst>
              </a:tr>
              <a:tr h="47419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लक्ष्य भन्दा थप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6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14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लाख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65</a:t>
                      </a: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 हजार </a:t>
                      </a: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246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925338952"/>
                  </a:ext>
                </a:extLst>
              </a:tr>
              <a:tr h="22060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e-NP" sz="1400">
                          <a:effectLst/>
                          <a:latin typeface="CSIT" panose="040B0500000000000000" pitchFamily="82" charset="0"/>
                        </a:rPr>
                        <a:t>प्रगति प्रतिशत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CSIT" panose="040B0500000000000000" pitchFamily="82" charset="0"/>
                        </a:rPr>
                        <a:t>129.22</a:t>
                      </a:r>
                      <a:endParaRPr lang="en-US" sz="1400">
                        <a:effectLst/>
                        <a:latin typeface="CSIT" panose="040B0500000000000000" pitchFamily="82" charset="0"/>
                        <a:ea typeface="Calibri" panose="020F0502020204030204" pitchFamily="34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5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>
                        <a:effectLst/>
                        <a:latin typeface="CSIT" panose="040B0500000000000000" pitchFamily="82" charset="0"/>
                        <a:cs typeface="Kokila" panose="020B0604020202020204" pitchFamily="34" charset="0"/>
                      </a:endParaRPr>
                    </a:p>
                  </a:txBody>
                  <a:tcPr marL="28575" marR="28575" marT="0" marB="0" anchor="ctr"/>
                </a:tc>
                <a:extLst>
                  <a:ext uri="{0D108BD9-81ED-4DB2-BD59-A6C34878D82A}">
                    <a16:rowId xmlns:a16="http://schemas.microsoft.com/office/drawing/2014/main" val="1910765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689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FFE40-A07A-420B-B63C-71B2F67D1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2900"/>
            <a:ext cx="10972800" cy="342900"/>
          </a:xfrm>
        </p:spPr>
        <p:txBody>
          <a:bodyPr>
            <a:normAutofit fontScale="90000"/>
          </a:bodyPr>
          <a:lstStyle/>
          <a:p>
            <a:r>
              <a:rPr lang="ne-NP" sz="5400">
                <a:latin typeface="Kokila" panose="020B0604020202020204" pitchFamily="34" charset="0"/>
                <a:cs typeface="Kokila" panose="020B0604020202020204" pitchFamily="34" charset="0"/>
              </a:rPr>
              <a:t>कोभिड एन्टिजिन टेस्ट पछिको नतिजा</a:t>
            </a:r>
            <a:endParaRPr lang="en-US" sz="54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4EE0B66-B8B7-4EA7-95D4-E23341D652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6715297"/>
              </p:ext>
            </p:extLst>
          </p:nvPr>
        </p:nvGraphicFramePr>
        <p:xfrm>
          <a:off x="0" y="914400"/>
          <a:ext cx="12192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BB8671-AE21-470B-8240-C442D7FE0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5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1AB60-482A-46E4-9227-4ACC39F37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4143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ne-NP" sz="6000"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गाउँपालिकामा भएका जम्मा घटना दर्ताहरु</a:t>
            </a:r>
            <a:endParaRPr lang="en-US" sz="60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903FCC27-53F9-41D6-AEF8-6BC0ADCDFF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5038767"/>
              </p:ext>
            </p:extLst>
          </p:nvPr>
        </p:nvGraphicFramePr>
        <p:xfrm>
          <a:off x="609600" y="1341438"/>
          <a:ext cx="11353800" cy="5364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0B8BA7-8AB4-4A16-A718-03AF571A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D107E-1C5A-4737-812A-E643E663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344400" cy="1417638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ne-NP" sz="4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गाउँपालिकामा दर्ता भएका प्राइभेट फर्म संख्या</a:t>
            </a:r>
            <a:endParaRPr lang="en-US" sz="40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6DBDDD9-F524-4F4E-8A44-C585088D38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7414092"/>
              </p:ext>
            </p:extLst>
          </p:nvPr>
        </p:nvGraphicFramePr>
        <p:xfrm>
          <a:off x="457200" y="1417638"/>
          <a:ext cx="11430000" cy="544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4B5624-D7D6-474A-922F-B3018D845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4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D107E-1C5A-4737-812A-E643E663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344400" cy="1417638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ne-NP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गाउँपालिकाबाट हालसम्म वितरण गरिएका </a:t>
            </a:r>
            <a:r>
              <a:rPr lang="ne-NP" sz="32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okila" panose="020B0604020202020204" pitchFamily="34" charset="0"/>
                <a:cs typeface="Kalimati" panose="00000400000000000000" pitchFamily="2"/>
              </a:rPr>
              <a:t>अपाङ्ग</a:t>
            </a:r>
            <a:r>
              <a:rPr lang="ne-NP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okila" panose="020B0604020202020204" pitchFamily="34" charset="0"/>
                <a:cs typeface="Kokila" panose="020B0604020202020204" pitchFamily="34" charset="0"/>
              </a:rPr>
              <a:t> परिचय पत्र</a:t>
            </a:r>
            <a:r>
              <a: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ne-NP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okila" panose="020B0604020202020204" pitchFamily="34" charset="0"/>
                <a:cs typeface="Kokila" panose="020B0604020202020204" pitchFamily="34" charset="0"/>
              </a:rPr>
              <a:t>संख्या</a:t>
            </a:r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6DBDDD9-F524-4F4E-8A44-C585088D38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6592081"/>
              </p:ext>
            </p:extLst>
          </p:nvPr>
        </p:nvGraphicFramePr>
        <p:xfrm>
          <a:off x="457200" y="1417638"/>
          <a:ext cx="11430000" cy="544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56FB77-5D6C-40EF-A8B5-0B4E167AC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400" smtClean="0"/>
              <a:pPr/>
              <a:t>15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8575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D107E-1C5A-4737-812A-E643E663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344400" cy="1417638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ne-NP" sz="4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SIT" panose="040B0500000000000000" pitchFamily="82" charset="0"/>
                <a:cs typeface="Kokila" panose="020B0604020202020204" pitchFamily="34" charset="0"/>
              </a:rPr>
              <a:t>झिमरुक गाउँपालिकामा हालसम्म दर्ता भएका सहकारी संख्या</a:t>
            </a:r>
            <a:endParaRPr lang="en-US" sz="48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SIT" panose="040B0500000000000000" pitchFamily="82" charset="0"/>
              <a:cs typeface="Kokila" panose="020B0604020202020204" pitchFamily="34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6DBDDD9-F524-4F4E-8A44-C585088D38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6290421"/>
              </p:ext>
            </p:extLst>
          </p:nvPr>
        </p:nvGraphicFramePr>
        <p:xfrm>
          <a:off x="457200" y="1143000"/>
          <a:ext cx="115824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C26D97-6ABC-40F7-AE50-8ED4FC8C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SIT" panose="040B0500000000000000" pitchFamily="82" charset="0"/>
              </a:rPr>
              <a:pPr/>
              <a:t>16</a:t>
            </a:fld>
            <a:endParaRPr lang="en-US">
              <a:latin typeface="CSIT" panose="040B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06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D107E-1C5A-4737-812A-E643E663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344400" cy="1417638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ne-NP" sz="4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गाउँपालिकाबाट हालसम्म वितरण गरिएका ज्येष्ठ नागरिक परिचय पत्र संख्या</a:t>
            </a:r>
            <a:endParaRPr lang="en-US" sz="40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6DBDDD9-F524-4F4E-8A44-C585088D38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157263"/>
              </p:ext>
            </p:extLst>
          </p:nvPr>
        </p:nvGraphicFramePr>
        <p:xfrm>
          <a:off x="457200" y="1417638"/>
          <a:ext cx="11430000" cy="544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FEAF62-8F56-42CD-BE31-CEDA5411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3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D107E-1C5A-4737-812A-E643E663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344400" cy="1417638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ne-NP" sz="4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गाउँपालिकामा भएका जम्मा कर्मचारी संख्या- गाउँपालिका/वडा कार्यालय/ स्वास्थ्य संस्थाहरु समेत</a:t>
            </a:r>
            <a:endParaRPr lang="en-US" sz="48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6DBDDD9-F524-4F4E-8A44-C585088D38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8554718"/>
              </p:ext>
            </p:extLst>
          </p:nvPr>
        </p:nvGraphicFramePr>
        <p:xfrm>
          <a:off x="914400" y="1600200"/>
          <a:ext cx="109728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658EBD-7313-4424-995D-61F273CEA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0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D107E-1C5A-4737-812A-E643E663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344400" cy="1417638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ne-NP" sz="4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गाउँपालिकाबाट हालसम्म भएका न्याय निरोपण सम्वन्धी विवरण</a:t>
            </a:r>
            <a:endParaRPr lang="en-US" sz="40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6DBDDD9-F524-4F4E-8A44-C585088D38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9799540"/>
              </p:ext>
            </p:extLst>
          </p:nvPr>
        </p:nvGraphicFramePr>
        <p:xfrm>
          <a:off x="533400" y="1600200"/>
          <a:ext cx="113538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C916-A998-4201-9DA0-74C6853F4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67496"/>
            <a:ext cx="8839200" cy="609600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ne-NP" sz="2800">
                <a:cs typeface="Kalimati" pitchFamily="2"/>
              </a:rPr>
              <a:t>झिमरुक गाउँपालिका भ्यागुते</a:t>
            </a:r>
            <a:r>
              <a:rPr lang="en-US" sz="2800">
                <a:cs typeface="Kalimati" pitchFamily="2"/>
              </a:rPr>
              <a:t>,</a:t>
            </a:r>
            <a:r>
              <a:rPr lang="ne-NP" sz="2800">
                <a:cs typeface="Kalimati" pitchFamily="2"/>
              </a:rPr>
              <a:t> प्युठानको संक्षिप्त परिचय </a:t>
            </a:r>
            <a:endParaRPr lang="en-US" sz="2800">
              <a:cs typeface="Kalimati" pitchFamily="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F12B06-D524-4079-8676-E475A4AE588D}"/>
              </a:ext>
            </a:extLst>
          </p:cNvPr>
          <p:cNvSpPr/>
          <p:nvPr/>
        </p:nvSpPr>
        <p:spPr>
          <a:xfrm>
            <a:off x="6720114" y="677096"/>
            <a:ext cx="5471885" cy="61809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e-NP" sz="2400" b="1">
              <a:solidFill>
                <a:srgbClr val="FF0000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algn="ctr"/>
            <a:r>
              <a:rPr lang="ne-NP" sz="2400" b="1">
                <a:solidFill>
                  <a:srgbClr val="FF000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पर्यटकीय तथा सांस्कृतिक क्षेत्र</a:t>
            </a:r>
            <a:endParaRPr lang="en-US" sz="2400">
              <a:solidFill>
                <a:srgbClr val="FF0000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lvl="0" algn="just"/>
            <a:r>
              <a:rPr lang="ne-NP" sz="24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नेपाने खेलकुद मैदान</a:t>
            </a:r>
          </a:p>
          <a:p>
            <a:pPr lvl="0" algn="just"/>
            <a:r>
              <a:rPr lang="ne-NP" sz="24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दिहाल्ना खेलकुद मैदान</a:t>
            </a:r>
            <a:endParaRPr lang="en-US" sz="2400">
              <a:solidFill>
                <a:schemeClr val="tx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lvl="0" algn="just"/>
            <a:r>
              <a:rPr lang="ne-NP" sz="24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इख्नाथान</a:t>
            </a:r>
            <a:endParaRPr lang="en-US" sz="2400">
              <a:solidFill>
                <a:schemeClr val="tx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lvl="0" algn="just"/>
            <a:r>
              <a:rPr lang="ne-NP" sz="24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ओखरकोट कोट घर</a:t>
            </a:r>
            <a:endParaRPr lang="en-US" sz="2400">
              <a:solidFill>
                <a:schemeClr val="tx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lvl="0" algn="just"/>
            <a:r>
              <a:rPr lang="ne-NP" sz="24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रक गार्डेन </a:t>
            </a:r>
            <a:endParaRPr lang="en-US" sz="2400">
              <a:solidFill>
                <a:schemeClr val="tx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lvl="0" algn="just"/>
            <a:r>
              <a:rPr lang="ne-NP" sz="24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ढुंगे बगैचा टिमुरचौर </a:t>
            </a:r>
            <a:endParaRPr lang="en-US" sz="2400">
              <a:solidFill>
                <a:schemeClr val="tx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lvl="0" algn="just"/>
            <a:r>
              <a:rPr lang="ne-NP" sz="24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गडीकोट आलमदेवी मन्दिर</a:t>
            </a:r>
          </a:p>
          <a:p>
            <a:pPr lvl="0" algn="just"/>
            <a:r>
              <a:rPr lang="ne-NP" sz="24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तुषारा कोट घर</a:t>
            </a:r>
            <a:endParaRPr lang="en-US" sz="2400">
              <a:solidFill>
                <a:schemeClr val="tx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algn="ctr"/>
            <a:r>
              <a:rPr lang="ne-NP" sz="2400" b="1">
                <a:solidFill>
                  <a:srgbClr val="FF000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मुख्य सडकहरु</a:t>
            </a:r>
            <a:endParaRPr lang="en-US" sz="2400">
              <a:solidFill>
                <a:srgbClr val="FF0000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lvl="0" algn="just"/>
            <a:r>
              <a:rPr lang="ne-NP" sz="24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बाग्दुला –मच्छी-ठुलाबेसी</a:t>
            </a:r>
            <a:endParaRPr lang="en-US" sz="2400">
              <a:solidFill>
                <a:schemeClr val="tx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lvl="0" algn="just"/>
            <a:r>
              <a:rPr lang="ne-NP" sz="24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मच्छी</a:t>
            </a:r>
            <a:r>
              <a:rPr lang="en-US" sz="24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-</a:t>
            </a:r>
            <a:r>
              <a:rPr lang="ne-NP" sz="24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सौतामारे-पुर्कोट दह</a:t>
            </a:r>
            <a:endParaRPr lang="en-US" sz="2400">
              <a:solidFill>
                <a:schemeClr val="tx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lvl="0" algn="just"/>
            <a:r>
              <a:rPr lang="ne-NP" sz="24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मच्छी </a:t>
            </a:r>
            <a:r>
              <a:rPr lang="en-US" sz="24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–</a:t>
            </a:r>
            <a:r>
              <a:rPr lang="ne-NP" sz="24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नब्बे थापाचौर-बादिकोट</a:t>
            </a:r>
            <a:r>
              <a:rPr lang="en-US" sz="24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,</a:t>
            </a:r>
          </a:p>
          <a:p>
            <a:pPr lvl="0" algn="just"/>
            <a:r>
              <a:rPr lang="ne-NP" sz="24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मच्छी- ढाँड गब्दी-टिमुरचौर </a:t>
            </a:r>
            <a:r>
              <a:rPr lang="en-US" sz="24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,</a:t>
            </a:r>
          </a:p>
          <a:p>
            <a:pPr lvl="0" algn="just"/>
            <a:r>
              <a:rPr lang="ne-NP" sz="24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मच्छी-ढाँड गब्दी- तुषारा-कुता</a:t>
            </a:r>
          </a:p>
          <a:p>
            <a:pPr lvl="0" algn="just"/>
            <a:r>
              <a:rPr lang="ne-NP" sz="24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मजुवा –गोलछेडी-अर्घाखाची सडक</a:t>
            </a:r>
            <a:endParaRPr lang="en-US" sz="2400">
              <a:solidFill>
                <a:schemeClr val="tx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BA97A3-0E2D-480A-9E7A-6F9276AD0CBB}"/>
              </a:ext>
            </a:extLst>
          </p:cNvPr>
          <p:cNvSpPr/>
          <p:nvPr/>
        </p:nvSpPr>
        <p:spPr>
          <a:xfrm>
            <a:off x="243114" y="838199"/>
            <a:ext cx="6477001" cy="60197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chemeClr val="tx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algn="ctr"/>
            <a:r>
              <a:rPr lang="ne-NP" sz="2400" b="1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स्थानीय तहको </a:t>
            </a:r>
            <a:endParaRPr lang="en-US" sz="2400" b="1">
              <a:solidFill>
                <a:schemeClr val="tx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r>
              <a:rPr lang="ne-NP" sz="28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नाम:झिमरुक गाउँपालिका</a:t>
            </a:r>
            <a:endParaRPr lang="en-US" sz="2800">
              <a:solidFill>
                <a:schemeClr val="tx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r>
              <a:rPr lang="ne-NP" sz="2800" b="1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जनसंख्या: </a:t>
            </a:r>
            <a:r>
              <a:rPr lang="ne-NP" sz="28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२७९३१(१२११७ पुरुष १५८१४ महिला ) २०६८ को जनगणना अनुसार</a:t>
            </a:r>
            <a:endParaRPr lang="en-US" sz="2800">
              <a:solidFill>
                <a:schemeClr val="tx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r>
              <a:rPr lang="ne-NP" sz="2800" b="1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क्षेत्रफल: </a:t>
            </a:r>
            <a:r>
              <a:rPr lang="ne-NP" sz="28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	१०६.९२ वर्ग कि.मि. </a:t>
            </a:r>
            <a:endParaRPr lang="en-US" sz="2800">
              <a:solidFill>
                <a:schemeClr val="tx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r>
              <a:rPr lang="ne-NP" sz="28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विद्यालय:सरकारी  तथा निजी सहित ५४</a:t>
            </a:r>
            <a:endParaRPr lang="en-US" sz="2800">
              <a:solidFill>
                <a:schemeClr val="tx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r>
              <a:rPr lang="ne-NP" sz="28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कोभिड अस्पताल</a:t>
            </a:r>
            <a:r>
              <a:rPr lang="en-US" sz="28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: </a:t>
            </a:r>
            <a:r>
              <a:rPr lang="ne-NP" sz="28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१ </a:t>
            </a:r>
            <a:endParaRPr lang="en-US" sz="2800">
              <a:solidFill>
                <a:schemeClr val="tx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r>
              <a:rPr lang="ne-NP" sz="28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स्वास्थ्य चौकी संख्या: 	५ </a:t>
            </a:r>
          </a:p>
          <a:p>
            <a:r>
              <a:rPr lang="ne-NP" sz="28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आधारभूत स्वास्थ्य सेवा केन्द्र </a:t>
            </a:r>
            <a:r>
              <a:rPr lang="en-US" sz="28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: </a:t>
            </a:r>
            <a:r>
              <a:rPr lang="ne-NP" sz="28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३ </a:t>
            </a:r>
          </a:p>
          <a:p>
            <a:r>
              <a:rPr lang="ne-NP" sz="2800" b="1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घरधुरी संख्या: </a:t>
            </a:r>
            <a:r>
              <a:rPr lang="ne-NP" sz="28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५८६८ </a:t>
            </a:r>
            <a:endParaRPr lang="en-US" sz="2800">
              <a:solidFill>
                <a:schemeClr val="tx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r>
              <a:rPr lang="ne-NP" sz="2400">
                <a:solidFill>
                  <a:srgbClr val="FF000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राजनैतिक अवस्था</a:t>
            </a:r>
            <a:endParaRPr lang="en-US" sz="2400">
              <a:solidFill>
                <a:srgbClr val="FF0000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r>
              <a:rPr lang="ne-NP" sz="32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लुम्बिनी प्रदेश </a:t>
            </a:r>
            <a:r>
              <a:rPr lang="en-US" sz="32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, </a:t>
            </a:r>
            <a:r>
              <a:rPr lang="ne-NP" sz="32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जिल्ल्ला : प्युठान</a:t>
            </a:r>
            <a:endParaRPr lang="en-US" sz="3200">
              <a:solidFill>
                <a:schemeClr val="tx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r>
              <a:rPr lang="ne-NP" sz="32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जिल्ला सदरमुकाम : खलंगा प्युठान</a:t>
            </a:r>
            <a:endParaRPr lang="en-US" sz="3200">
              <a:solidFill>
                <a:schemeClr val="tx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r>
              <a:rPr lang="ne-NP" sz="32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गाउँपालिका केन्द्र :	 भ्यागुते</a:t>
            </a:r>
            <a:r>
              <a:rPr lang="en-US" sz="32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 </a:t>
            </a:r>
            <a:r>
              <a:rPr lang="ne-NP" sz="3200">
                <a:solidFill>
                  <a:schemeClr val="tx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जम्मा वडा: ८</a:t>
            </a:r>
            <a:endParaRPr lang="en-US" sz="3200">
              <a:solidFill>
                <a:schemeClr val="tx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7CB0E0-D1ED-405D-875E-A58232F9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E63D21-CCFE-4995-B27E-0C79209470AC}"/>
              </a:ext>
            </a:extLst>
          </p:cNvPr>
          <p:cNvSpPr txBox="1"/>
          <p:nvPr/>
        </p:nvSpPr>
        <p:spPr>
          <a:xfrm>
            <a:off x="0" y="11723"/>
            <a:ext cx="121920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ne-NP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गाउँपालिकाका विभिन्न योजना तथा आयोजनाहरुको संख्यात्मक विवरण</a:t>
            </a:r>
            <a:endParaRPr lang="en-US" sz="44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E2BFC55E-8EB5-41CE-B306-4734E285E6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1673309"/>
              </p:ext>
            </p:extLst>
          </p:nvPr>
        </p:nvGraphicFramePr>
        <p:xfrm>
          <a:off x="228600" y="1143000"/>
          <a:ext cx="116586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5F4303-CECF-45C2-975D-15152327D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F254BD0-B0A0-4D7B-AA81-1ED2AA040DE4}"/>
              </a:ext>
            </a:extLst>
          </p:cNvPr>
          <p:cNvGraphicFramePr>
            <a:graphicFrameLocks noGrp="1"/>
          </p:cNvGraphicFramePr>
          <p:nvPr/>
        </p:nvGraphicFramePr>
        <p:xfrm>
          <a:off x="276059" y="4268062"/>
          <a:ext cx="11686773" cy="24765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164755">
                  <a:extLst>
                    <a:ext uri="{9D8B030D-6E8A-4147-A177-3AD203B41FA5}">
                      <a16:colId xmlns:a16="http://schemas.microsoft.com/office/drawing/2014/main" val="2332632917"/>
                    </a:ext>
                  </a:extLst>
                </a:gridCol>
                <a:gridCol w="4522018">
                  <a:extLst>
                    <a:ext uri="{9D8B030D-6E8A-4147-A177-3AD203B41FA5}">
                      <a16:colId xmlns:a16="http://schemas.microsoft.com/office/drawing/2014/main" val="3647649671"/>
                    </a:ext>
                  </a:extLst>
                </a:gridCol>
              </a:tblGrid>
              <a:tr h="6133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e-NP" sz="4000" b="0" i="0" u="none" strike="noStrike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योजना तथा आयोजनाहरुबाट रोजगार पाएकाहरुको संख्यात्मक विवरण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3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2893201"/>
                  </a:ext>
                </a:extLst>
              </a:tr>
              <a:tr h="613354">
                <a:tc>
                  <a:txBody>
                    <a:bodyPr/>
                    <a:lstStyle/>
                    <a:p>
                      <a:pPr algn="ctr" fontAlgn="b"/>
                      <a:r>
                        <a:rPr lang="ne-NP" sz="4000" b="0" i="0" u="none" strike="noStrike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महिला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4000" b="0" i="0" u="none" strike="noStrike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१८१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4813014"/>
                  </a:ext>
                </a:extLst>
              </a:tr>
              <a:tr h="613354">
                <a:tc>
                  <a:txBody>
                    <a:bodyPr/>
                    <a:lstStyle/>
                    <a:p>
                      <a:pPr algn="ctr" fontAlgn="b"/>
                      <a:r>
                        <a:rPr lang="ne-NP" sz="4000" b="0" i="0" u="none" strike="noStrike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पुरुष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4000" b="0" i="0" u="none" strike="noStrike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२१६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6087069"/>
                  </a:ext>
                </a:extLst>
              </a:tr>
              <a:tr h="613354">
                <a:tc>
                  <a:txBody>
                    <a:bodyPr/>
                    <a:lstStyle/>
                    <a:p>
                      <a:pPr algn="ctr" fontAlgn="b"/>
                      <a:r>
                        <a:rPr lang="ne-NP" sz="4000" b="0" i="0" u="none" strike="noStrike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जम्मा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4000" b="0" i="0" u="none" strike="noStrike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३९७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202897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7837940-7B60-49E4-A085-FA978B846F56}"/>
              </a:ext>
            </a:extLst>
          </p:cNvPr>
          <p:cNvSpPr/>
          <p:nvPr/>
        </p:nvSpPr>
        <p:spPr>
          <a:xfrm>
            <a:off x="0" y="228600"/>
            <a:ext cx="12192000" cy="1676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sz="4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itu" pitchFamily="2" charset="0"/>
                <a:cs typeface="Kokila" panose="020B0604020202020204" pitchFamily="34" charset="0"/>
              </a:rPr>
              <a:t>प्रधानमन्त्री रोजगार कार्यक्रम मार्फत सम्पन्न भएका योजना तथा आयोजनाहरु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41F8DC4-5960-49C8-9ABA-879D76ECC8BD}"/>
              </a:ext>
            </a:extLst>
          </p:cNvPr>
          <p:cNvGraphicFramePr>
            <a:graphicFrameLocks noGrp="1"/>
          </p:cNvGraphicFramePr>
          <p:nvPr/>
        </p:nvGraphicFramePr>
        <p:xfrm>
          <a:off x="23446" y="2172568"/>
          <a:ext cx="12192000" cy="1903263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5453171">
                  <a:extLst>
                    <a:ext uri="{9D8B030D-6E8A-4147-A177-3AD203B41FA5}">
                      <a16:colId xmlns:a16="http://schemas.microsoft.com/office/drawing/2014/main" val="2332632917"/>
                    </a:ext>
                  </a:extLst>
                </a:gridCol>
                <a:gridCol w="6738829">
                  <a:extLst>
                    <a:ext uri="{9D8B030D-6E8A-4147-A177-3AD203B41FA5}">
                      <a16:colId xmlns:a16="http://schemas.microsoft.com/office/drawing/2014/main" val="3647649671"/>
                    </a:ext>
                  </a:extLst>
                </a:gridCol>
              </a:tblGrid>
              <a:tr h="697062">
                <a:tc>
                  <a:txBody>
                    <a:bodyPr/>
                    <a:lstStyle/>
                    <a:p>
                      <a:pPr algn="ctr" fontAlgn="b"/>
                      <a:r>
                        <a:rPr lang="ne-NP" sz="6000" b="0" i="0" u="none" strike="noStrike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कूल वजेट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6000" b="0" i="0" u="none" strike="noStrike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२ करोड ५ लाख २५ हजार</a:t>
                      </a:r>
                      <a:endParaRPr lang="en-US" sz="60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4813014"/>
                  </a:ext>
                </a:extLst>
              </a:tr>
              <a:tr h="979338">
                <a:tc>
                  <a:txBody>
                    <a:bodyPr/>
                    <a:lstStyle/>
                    <a:p>
                      <a:pPr algn="ctr" fontAlgn="b"/>
                      <a:r>
                        <a:rPr lang="ne-NP" sz="6000" b="0" i="0" u="none" strike="noStrike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खर्च भएको रकम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6000" b="0" i="0" u="none" strike="noStrike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२ करोड ५ लाख २४ हजार ९ सय</a:t>
                      </a:r>
                      <a:endParaRPr lang="en-US" sz="60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6087069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DBF68D-10D1-4902-A3C8-E63C0F9B3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3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46F6B-F305-4E47-9920-AC7C88115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28701"/>
            <a:ext cx="11582400" cy="1143000"/>
          </a:xfrm>
        </p:spPr>
        <p:txBody>
          <a:bodyPr>
            <a:noAutofit/>
          </a:bodyPr>
          <a:lstStyle/>
          <a:p>
            <a:r>
              <a:rPr lang="ne-NP" sz="5400"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गाउँपालिकाबाट संचालित कार्यक्रमहरुको एकिकृत प्रगति</a:t>
            </a:r>
            <a:endParaRPr lang="en-US" sz="54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9ECA4-9F57-4522-B703-62ACC737B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e-NP" sz="7200"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marL="0" indent="0" algn="ctr">
              <a:buNone/>
            </a:pPr>
            <a:r>
              <a:rPr lang="ne-NP" sz="7200">
                <a:latin typeface="Kokila" panose="020B0604020202020204" pitchFamily="34" charset="0"/>
                <a:cs typeface="Kokila" panose="020B0604020202020204" pitchFamily="34" charset="0"/>
                <a:hlinkClick r:id="rId2" action="ppaction://hlinkfile"/>
              </a:rPr>
              <a:t>यहाँ क्लिक गर्नुहोस</a:t>
            </a:r>
            <a:endParaRPr lang="en-US" sz="72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4906D-E245-4D89-9C2F-2374C3BF2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>
                <a:latin typeface="Kokila" panose="020B0604020202020204" pitchFamily="34" charset="0"/>
                <a:cs typeface="Kokila" panose="020B0604020202020204" pitchFamily="34" charset="0"/>
              </a:rPr>
              <a:pPr/>
              <a:t>22</a:t>
            </a:fld>
            <a:endParaRPr lang="en-US" sz="16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018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46F6B-F305-4E47-9920-AC7C88115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0600"/>
            <a:ext cx="12039600" cy="1181101"/>
          </a:xfrm>
        </p:spPr>
        <p:txBody>
          <a:bodyPr>
            <a:noAutofit/>
          </a:bodyPr>
          <a:lstStyle/>
          <a:p>
            <a:r>
              <a:rPr lang="ne-NP" sz="5400"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गाउँपालिकाबाट संचालित कार्यक्रमहरुको विस्तृत विवरण</a:t>
            </a:r>
            <a:endParaRPr lang="en-US" sz="54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9ECA4-9F57-4522-B703-62ACC737B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e-NP" sz="7200"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marL="0" indent="0" algn="ctr">
              <a:buNone/>
            </a:pPr>
            <a:r>
              <a:rPr lang="ne-NP" sz="7200">
                <a:latin typeface="Kokila" panose="020B0604020202020204" pitchFamily="34" charset="0"/>
                <a:cs typeface="Kokila" panose="020B0604020202020204" pitchFamily="34" charset="0"/>
                <a:hlinkClick r:id="rId2" action="ppaction://hlinkfile"/>
              </a:rPr>
              <a:t>यहाँ क्लिक गर्नुहोस</a:t>
            </a:r>
            <a:endParaRPr lang="ne-NP" sz="7200"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marL="0" indent="0" algn="ctr">
              <a:buNone/>
            </a:pPr>
            <a:endParaRPr lang="en-US" sz="72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4906D-E245-4D89-9C2F-2374C3BF2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>
                <a:latin typeface="Kokila" panose="020B0604020202020204" pitchFamily="34" charset="0"/>
                <a:cs typeface="Kokila" panose="020B0604020202020204" pitchFamily="34" charset="0"/>
              </a:rPr>
              <a:pPr/>
              <a:t>23</a:t>
            </a:fld>
            <a:endParaRPr lang="en-US" sz="16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16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E4120-5F01-400C-AED1-81C1EE63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28" name="Picture 4" descr="How to make your resume stand out with strong achievements • Savviest Blog">
            <a:extLst>
              <a:ext uri="{FF2B5EF4-FFF2-40B4-BE49-F238E27FC236}">
                <a16:creationId xmlns:a16="http://schemas.microsoft.com/office/drawing/2014/main" id="{84CCBCA6-5827-4502-9AE3-97169728E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213" y="1882819"/>
            <a:ext cx="6636774" cy="447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0FC5B2-2A80-439F-885B-E3FAB8E6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74" y="56434"/>
            <a:ext cx="12039600" cy="1181100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ne-NP" sz="7200">
                <a:latin typeface="Kokila" panose="020B0604020202020204" pitchFamily="34" charset="0"/>
                <a:cs typeface="Kokila" panose="020B0604020202020204" pitchFamily="34" charset="0"/>
              </a:rPr>
              <a:t>आ.व.</a:t>
            </a:r>
            <a:r>
              <a:rPr lang="en-US" sz="720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ne-NP" sz="7200">
                <a:latin typeface="Kokila" panose="020B0604020202020204" pitchFamily="34" charset="0"/>
                <a:cs typeface="Kokila" panose="020B0604020202020204" pitchFamily="34" charset="0"/>
              </a:rPr>
              <a:t>२०७७/०७८ का मुख्य मुख्य उपलव्धिहरु</a:t>
            </a:r>
            <a:endParaRPr lang="en-US" sz="72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20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C5B2-2A80-439F-885B-E3FAB8E6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76200"/>
            <a:ext cx="12115800" cy="76200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ne-NP" sz="7200">
                <a:latin typeface="Kokila" panose="020B0604020202020204" pitchFamily="34" charset="0"/>
                <a:cs typeface="Kokila" panose="020B0604020202020204" pitchFamily="34" charset="0"/>
              </a:rPr>
              <a:t>आ.व.</a:t>
            </a:r>
            <a:r>
              <a:rPr lang="en-US" sz="720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ne-NP" sz="7200">
                <a:latin typeface="Kokila" panose="020B0604020202020204" pitchFamily="34" charset="0"/>
                <a:cs typeface="Kokila" panose="020B0604020202020204" pitchFamily="34" charset="0"/>
              </a:rPr>
              <a:t>२०७७/०७८ का मुख्य मुख्य उपलव्धिहरु</a:t>
            </a:r>
            <a:endParaRPr lang="en-US" sz="72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48706-E15D-4E10-B612-5351587BF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990600"/>
            <a:ext cx="12115800" cy="57308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buSzPts val="1000"/>
              <a:buFont typeface="Wingdings" panose="05000000000000000000" pitchFamily="2" charset="2"/>
              <a:buChar char="Ø"/>
            </a:pPr>
            <a:r>
              <a:rPr lang="ne-NP" sz="2800"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चालु खर्चतर्फ वित्तीय प्रगति  ८४.३६ प्रतिशत</a:t>
            </a:r>
            <a:r>
              <a:rPr lang="en-US" sz="2800"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, </a:t>
            </a:r>
            <a:r>
              <a:rPr lang="ne-NP" sz="2800"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भौतिक प्रगति ८३.४७ प्रतिशत</a:t>
            </a:r>
            <a:r>
              <a:rPr lang="en-US" sz="2800"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, </a:t>
            </a:r>
            <a:r>
              <a:rPr lang="ne-NP" sz="2800"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पुँजीगत खर्चतर्फ वित्तीय प्रगति  ९२.३६ प्रतिशत</a:t>
            </a:r>
            <a:r>
              <a:rPr lang="en-US" sz="2800"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,</a:t>
            </a:r>
            <a:r>
              <a:rPr lang="ne-NP" sz="2800"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 भौतिक प्रगति ९९.४३ प्रतिशत गरी चालु र पुँजीगत खर्चको जम्मा वित्तीय प्रगति ८७ प्रतिशत र भौतिक प्रगति ९१.२५ प्रतिशत  प्राप्त गर्न सफल भएको । </a:t>
            </a:r>
            <a:endParaRPr lang="en-US" sz="2800">
              <a:effectLst/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>
              <a:lnSpc>
                <a:spcPct val="107000"/>
              </a:lnSpc>
              <a:buSzPts val="1000"/>
              <a:buFont typeface="Wingdings" panose="05000000000000000000" pitchFamily="2" charset="2"/>
              <a:buChar char="Ø"/>
            </a:pPr>
            <a:r>
              <a:rPr lang="ne-NP" sz="2800">
                <a:solidFill>
                  <a:srgbClr val="FF0000"/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आन्तरिक राजश्व लक्ष्य भन्दा २९.२२ प्रतिशत बढी संकलन भएको । </a:t>
            </a:r>
            <a:endParaRPr lang="en-US" sz="2800">
              <a:solidFill>
                <a:srgbClr val="FF0000"/>
              </a:solidFill>
              <a:effectLst/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>
              <a:lnSpc>
                <a:spcPct val="107000"/>
              </a:lnSpc>
              <a:buSzPts val="1000"/>
              <a:buFont typeface="Wingdings" panose="05000000000000000000" pitchFamily="2" charset="2"/>
              <a:buChar char="Ø"/>
            </a:pPr>
            <a:r>
              <a:rPr lang="ne-NP" sz="2800"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आ.व. २०७६/०७७ को बेरुजु ०.१५ प्रतिशत कायम गरी नेपाल भरीका </a:t>
            </a:r>
            <a:r>
              <a:rPr lang="ne-NP" sz="280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७५३ </a:t>
            </a:r>
            <a:r>
              <a:rPr lang="ne-NP" sz="2800"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स्थानीय तहमा ७ औ नम्वरमा र लुम्विनी प्रदेशमा १ नम्वरमा पर्न सफल भएको साथै आ. व. २०७५-०७६  सम्मको जम्मा बेरुजु रकमको  करिव आधा बेरुजु समेत यसै वर्ष सम्परीक्षण गरी फर्छ्यौट गरेको ।</a:t>
            </a:r>
            <a:endParaRPr lang="en-US" sz="2800">
              <a:effectLst/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Ø"/>
            </a:pPr>
            <a:r>
              <a:rPr lang="ne-NP" sz="2800">
                <a:solidFill>
                  <a:srgbClr val="00B050"/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गाउँपालिकाको दायित्व सृजना भएका सवै रकम समयमै भुक्तानी गरेको साथै खर्च नभई बाँकी रहेको संघीय तथा प्रदेश सरकारको अनुदान रकम तोकिएको समयमै फिर्ता गरेको । </a:t>
            </a:r>
            <a:endParaRPr lang="en-US" sz="2800">
              <a:solidFill>
                <a:srgbClr val="00B050"/>
              </a:solidFill>
              <a:effectLst/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Ø"/>
            </a:pPr>
            <a:r>
              <a:rPr lang="ne-NP" sz="2800"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वडा नं. १ र ३ का वडा कार्यालय भवन निर्माणको कार्य अन्तिम चरणमा पुगेको </a:t>
            </a:r>
            <a:r>
              <a:rPr lang="en-US" sz="2800"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,</a:t>
            </a:r>
            <a:r>
              <a:rPr lang="ne-NP" sz="2800"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 १३८४१ मिटर नयाँ ट्रयाक खोल्ने कार्य, ५१७५ मिटर मोटर बाटो स्तर उन्‍नति, ३६८१५ मिटर मोटर बाटो मर्मत, ९२२ मिटर ग्राभेल, १४६३ मिटर नाली कटान, १०८ मिटर ढुङ्गा छाप्ने काम, वटा न </a:t>
            </a:r>
            <a:r>
              <a:rPr lang="ne-NP" sz="280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१</a:t>
            </a:r>
            <a:r>
              <a:rPr lang="ne-NP" sz="2800"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 मा लाकुरे वगर झो.पु र वडा नं </a:t>
            </a:r>
            <a:r>
              <a:rPr lang="ne-NP" sz="280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४</a:t>
            </a:r>
            <a:r>
              <a:rPr lang="ne-NP" sz="2800"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 र ५ मा कोइराले वगैचा ट्रस पुल. निर्माण</a:t>
            </a:r>
            <a:r>
              <a:rPr lang="en-US" sz="2800"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, </a:t>
            </a:r>
            <a:r>
              <a:rPr lang="ne-NP" sz="2800"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वडा न ५ को ढाँड वजार लिफ्ट र वडा नं ६ मा धारापानी मर्कवाङ्ग लिफ्ट गरी २ वटा लिफ्ट खानेपानी योजना</a:t>
            </a:r>
            <a:r>
              <a:rPr lang="en-US" sz="2800"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,</a:t>
            </a:r>
            <a:r>
              <a:rPr lang="ne-NP" sz="2800"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  ६ वटा ग्राविटी खानेपानी योजना सम्पन्न भएको ।</a:t>
            </a:r>
            <a:endParaRPr lang="en-US" sz="40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E4120-5F01-400C-AED1-81C1EE63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0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C5B2-2A80-439F-885B-E3FAB8E6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161104"/>
            <a:ext cx="12192000" cy="600895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ne-NP" sz="7200">
                <a:latin typeface="Kokila" panose="020B0604020202020204" pitchFamily="34" charset="0"/>
                <a:cs typeface="Kokila" panose="020B0604020202020204" pitchFamily="34" charset="0"/>
              </a:rPr>
              <a:t>आ.व.</a:t>
            </a:r>
            <a:r>
              <a:rPr lang="en-US" sz="720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ne-NP" sz="7200">
                <a:latin typeface="Kokila" panose="020B0604020202020204" pitchFamily="34" charset="0"/>
                <a:cs typeface="Kokila" panose="020B0604020202020204" pitchFamily="34" charset="0"/>
              </a:rPr>
              <a:t>२०७७/०७८ का मुख्य मुख्य उपलव्धिहरु</a:t>
            </a:r>
            <a:endParaRPr lang="en-US" sz="72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48706-E15D-4E10-B612-5351587BF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914400"/>
            <a:ext cx="12115800" cy="5441951"/>
          </a:xfrm>
        </p:spPr>
        <p:txBody>
          <a:bodyPr>
            <a:normAutofit fontScale="92500"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Ø"/>
            </a:pPr>
            <a:r>
              <a:rPr lang="ne-NP" sz="160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योजना</a:t>
            </a:r>
            <a:r>
              <a:rPr lang="en-US" sz="160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/</a:t>
            </a:r>
            <a:r>
              <a:rPr lang="ne-NP" sz="160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आयोजना कार्यान्वयन गर्न ८ वटै वडाका २२३ वटा उपभोक्ता समितिसँग सम्झौता गरिएकोमा २२० योजना/आयोजनाहरु सम्पन्न भएको । </a:t>
            </a:r>
            <a:endParaRPr lang="en-US" sz="160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Ø"/>
            </a:pPr>
            <a:r>
              <a:rPr lang="ne-NP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स्वास्थ्य सस्था नभएका वडा नं. ३ मा २५४७.९२ वर्ग मिटर , वडा न  ४ मा १४०८.१ वर्ग मिटर  र वडा न ८ मा २८६ वर्ग मिटर जग्गा निशुल्क व्यवस्थापन गरी मापदण्ड अनुसारको भवन निर्माणको प्रक्रिया अगाडि बढाइएको ।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Ø"/>
            </a:pPr>
            <a:r>
              <a:rPr lang="ne-NP" sz="160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१५ शैयाको पालिका स्तरीय अस्पतालका लागि मापदण्ड अनुसारको 3696.64</a:t>
            </a:r>
            <a:r>
              <a:rPr lang="en-US" sz="160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(</a:t>
            </a:r>
            <a:r>
              <a:rPr lang="ne-NP" sz="160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७ रोपनी ४ आना १ पैसा 0.16 दाम</a:t>
            </a:r>
            <a:r>
              <a:rPr lang="en-US" sz="160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)</a:t>
            </a:r>
            <a:r>
              <a:rPr lang="ne-NP" sz="160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वर्ग मिटर क्षेत्रफल जग्गा व्यवस्था गरी अस्पताल निर्माणका लागि  </a:t>
            </a:r>
            <a:r>
              <a:rPr lang="en-US" sz="160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DPR</a:t>
            </a:r>
            <a:r>
              <a:rPr lang="ne-NP" sz="160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निर्माण कार्य सम्पन्न गरिएको ।</a:t>
            </a:r>
            <a:endParaRPr lang="en-US" sz="1600">
              <a:solidFill>
                <a:schemeClr val="accent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Ø"/>
            </a:pPr>
            <a:r>
              <a:rPr lang="ne-NP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योजना/आयोजना कार्यान्वयन प्रक्रिया तथा फरफारक सम्बन्धी २२३ उपभोक्ता समितिहरुका २४४ जना पदाधाकारीहरुलाई योजना तथा आयोजना निर्माण पूर्वको तालिम सञ्चालन गरिएको । 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Ø"/>
            </a:pPr>
            <a:r>
              <a:rPr lang="ne-NP" sz="160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प्रस्तावित नरेन्द्र गायत्री आँखा अस्पताल विजुवार र झिमरुक गाउँपालिका बिच भएको सम्झौता बमोजिम  ६० वर्ष माथिका ज्येष्ठ नागरिकहरु मध्ये २२ जनालाई उपचारात्मक सेवा ११७ जनालाई चश्मा सहितको उपचारात्मक सेवा र  २० जनाको मोतिया विन्दुको शल्यक्रिया निःशुल्क गरिएको । </a:t>
            </a:r>
            <a:endParaRPr lang="en-US" sz="160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Ø"/>
            </a:pPr>
            <a:r>
              <a:rPr lang="ne-NP" sz="160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झिमरुक गाउँपालिकाको प्रशासकीय भवन निर्माण कार्य सम्पन्न भएको ।</a:t>
            </a:r>
            <a:endParaRPr lang="en-US" sz="160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Ø"/>
            </a:pPr>
            <a:r>
              <a:rPr lang="ne-NP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वडा नं. १ र ३ मा २ वटा चार कोठे विद्यालय भवन</a:t>
            </a:r>
            <a:r>
              <a: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,</a:t>
            </a:r>
            <a:r>
              <a:rPr lang="ne-NP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१ वटा  वडा नं. ५ र ६ मा २ कोठे विद्यालय भवन</a:t>
            </a:r>
            <a:r>
              <a: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,</a:t>
            </a:r>
            <a:r>
              <a:rPr lang="ne-NP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वास सहितको २ वटा शौचालय सम्पन्न भएका छन् ।  वडा नं ५ मा सामुदायिक होमस्टे भवन निर्माण कार्य अन्तिम चरणमा पुगेको छ । वडा नं ५ मा झिमरुक गा.पा. स्तरीय नेपाने खेल मैदान निर्माण , वडा नं १ अमसिहं मा.वि.मा सभाहल निर्माण र वडा नं २ गढीकोटमा ग्रिहेली पार्क निर्माण कार्य सम्पन्न भएका छन ।</a:t>
            </a:r>
            <a:endParaRPr lang="en-US" sz="160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Ø"/>
            </a:pPr>
            <a:r>
              <a:rPr lang="ne-NP" sz="160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झिमरुक गा.पा. वडा न ५ र ३ मा रहेको ओखरकोट कोट घर ,वडा न 5 को नेपाने खेल मैदान</a:t>
            </a:r>
            <a:r>
              <a:rPr lang="en-US" sz="160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,</a:t>
            </a:r>
            <a:r>
              <a:rPr lang="ne-NP" sz="160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वडा न ८ मा रहेको इख्नाथान र वडा नं. ५ ढाडामा १५ शैयाको अस्पतालको </a:t>
            </a:r>
            <a:r>
              <a:rPr lang="en-US" sz="160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D</a:t>
            </a:r>
            <a:r>
              <a:rPr lang="ne-NP" sz="160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.</a:t>
            </a:r>
            <a:r>
              <a:rPr lang="en-US" sz="160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P</a:t>
            </a:r>
            <a:r>
              <a:rPr lang="ne-NP" sz="160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.</a:t>
            </a:r>
            <a:r>
              <a:rPr lang="en-US" sz="160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R</a:t>
            </a:r>
            <a:r>
              <a:rPr lang="ne-NP" sz="160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. निर्माण कार्य  सम्पन्न भएको । </a:t>
            </a:r>
            <a:endParaRPr lang="en-US" sz="160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endParaRPr lang="en-US" sz="2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E4120-5F01-400C-AED1-81C1EE63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5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C5B2-2A80-439F-885B-E3FAB8E6A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e-NP" sz="7200">
                <a:latin typeface="Kokila" panose="020B0604020202020204" pitchFamily="34" charset="0"/>
                <a:cs typeface="Kokila" panose="020B0604020202020204" pitchFamily="34" charset="0"/>
              </a:rPr>
              <a:t>यस आ.व.का मुख्य मुख्य उपलव्धिहरु</a:t>
            </a:r>
            <a:r>
              <a:rPr lang="en-US" sz="7200">
                <a:latin typeface="Kokila" panose="020B0604020202020204" pitchFamily="34" charset="0"/>
                <a:cs typeface="Kokila" panose="020B0604020202020204" pitchFamily="34" charset="0"/>
              </a:rPr>
              <a:t>- </a:t>
            </a:r>
            <a:r>
              <a:rPr lang="ne-NP" sz="7200">
                <a:latin typeface="Kokila" panose="020B0604020202020204" pitchFamily="34" charset="0"/>
                <a:cs typeface="Kokila" panose="020B0604020202020204" pitchFamily="34" charset="0"/>
              </a:rPr>
              <a:t>क्रमश..</a:t>
            </a:r>
            <a:endParaRPr lang="en-US" sz="72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48706-E15D-4E10-B612-5351587BF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417639"/>
            <a:ext cx="12115800" cy="493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e-NP" sz="4400">
                <a:latin typeface="Kokila" panose="020B0604020202020204" pitchFamily="34" charset="0"/>
                <a:cs typeface="Kokila" panose="020B0604020202020204" pitchFamily="34" charset="0"/>
              </a:rPr>
              <a:t>अन्य उपलव्धिहरु गाउँपालिकाको वेवसाइट- </a:t>
            </a:r>
            <a:r>
              <a:rPr lang="en-US" sz="6000">
                <a:latin typeface="Kokila" panose="020B0604020202020204" pitchFamily="34" charset="0"/>
                <a:cs typeface="Kokila" panose="020B0604020202020204" pitchFamily="34" charset="0"/>
                <a:hlinkClick r:id="rId2"/>
              </a:rPr>
              <a:t>https://jhimrukmun.gov.np/annual-progress-report</a:t>
            </a:r>
            <a:endParaRPr lang="en-US" sz="6000"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marL="0" indent="0" algn="ctr">
              <a:buNone/>
            </a:pPr>
            <a:r>
              <a:rPr lang="en-US" sz="600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ne-NP" sz="6000">
                <a:latin typeface="Kokila" panose="020B0604020202020204" pitchFamily="34" charset="0"/>
                <a:cs typeface="Kokila" panose="020B0604020202020204" pitchFamily="34" charset="0"/>
              </a:rPr>
              <a:t>तथा वार्षिक प्रगति प्रतिवेदन पुस्तिकामा समेत हेर्न सकिने छ ।</a:t>
            </a:r>
            <a:endParaRPr lang="en-US" sz="60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E4120-5F01-400C-AED1-81C1EE63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23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5-Step Guide to Diagnosing Technical SEO Problems">
            <a:extLst>
              <a:ext uri="{FF2B5EF4-FFF2-40B4-BE49-F238E27FC236}">
                <a16:creationId xmlns:a16="http://schemas.microsoft.com/office/drawing/2014/main" id="{D201F8CF-255F-4C06-833F-DB16A8C67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18" y="803583"/>
            <a:ext cx="1056894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0FC5B2-2A80-439F-885B-E3FAB8E6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2" y="-7374"/>
            <a:ext cx="12182168" cy="1150374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ne-NP" sz="5400"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गाउँपालिकामा भएकाका मुख्य समस्याहरु</a:t>
            </a:r>
            <a:endParaRPr lang="en-US" sz="54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E4120-5F01-400C-AED1-81C1EE63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86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DCC16-E9C6-43B2-961C-4A299ABE9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228872" cy="731835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ne-NP" sz="6000"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गाउँपालिकामा भएका समस्याहरु</a:t>
            </a:r>
            <a:endParaRPr lang="en-US" sz="60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20907-952A-4A97-8386-752489388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71" y="731834"/>
            <a:ext cx="12192000" cy="6126165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ne-NP"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तोकिएको समयमा सम्पन्न भएका योजना /कार्यक्रमको  समयमै भुक्तानी माग नगर्दा असार महिनामा भुक्तानीको लागि अत्यन्तै चाँप हुने गरेको । </a:t>
            </a:r>
            <a:endParaRPr lang="en-US">
              <a:effectLst/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ne-NP">
                <a:solidFill>
                  <a:schemeClr val="accent6">
                    <a:lumMod val="75000"/>
                  </a:schemeClr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सबै वडा तथा गाउँपालिकाबाट संकलन हुने राजश्वलाई </a:t>
            </a:r>
            <a:r>
              <a:rPr lang="en-US">
                <a:solidFill>
                  <a:schemeClr val="accent6">
                    <a:lumMod val="75000"/>
                  </a:schemeClr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online </a:t>
            </a:r>
            <a:r>
              <a:rPr lang="ne-NP">
                <a:solidFill>
                  <a:schemeClr val="accent6">
                    <a:lumMod val="75000"/>
                  </a:schemeClr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प्रणालीमा आबद्ध गराउन नसकिएको ।</a:t>
            </a:r>
            <a:endParaRPr lang="en-US">
              <a:solidFill>
                <a:schemeClr val="accent6">
                  <a:lumMod val="75000"/>
                </a:schemeClr>
              </a:solidFill>
              <a:effectLst/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ne-NP"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सबै स्वास्थ्य संस्थाहरुमा विधुतको बैकल्पिक व्यवस्था नहुदाँ स्वास्थ्य सेवा निरन्तर उपलब्ध गराउन समस्या रहेको ।</a:t>
            </a:r>
            <a:endParaRPr lang="en-US">
              <a:effectLst/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ne-NP">
                <a:solidFill>
                  <a:srgbClr val="00B050"/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जनचेतना तथा प्रचार प्रसारको कमीले गर्दा ३५ दिन भित्रमा व्यक्तिगत घटना दर्ता हुन नसकेको । </a:t>
            </a:r>
            <a:endParaRPr lang="en-US">
              <a:solidFill>
                <a:srgbClr val="00B050"/>
              </a:solidFill>
              <a:effectLst/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ne-NP"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कतिपय लाभग्राहीहरुले सामाजिक सुरक्षा भत्ताको लागि समयमा खाता नखोलेको हुँदा रकम फिर्ता भएको।</a:t>
            </a:r>
            <a:endParaRPr lang="en-US">
              <a:effectLst/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ne-NP">
                <a:solidFill>
                  <a:srgbClr val="002060"/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कोभिड-१९ को कारण विद्यालयमा भौतिक उपस्थितिमा सिकाइ सहजीकरण प्रकिया सञ्चालन हुन नसकेकोले विद्यार्थीहरुको सिकाइ उपलब्धीमा नकारात्मक असर परेको । </a:t>
            </a:r>
            <a:endParaRPr lang="en-US">
              <a:solidFill>
                <a:srgbClr val="002060"/>
              </a:solidFill>
              <a:effectLst/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marL="0" indent="0">
              <a:buNone/>
            </a:pPr>
            <a:endParaRPr lang="en-US" sz="16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99032-1084-4DDA-BC56-AB7E2F66B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9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123B3F-173F-42F8-BCEE-98A3EAC8EA1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286"/>
            <a:ext cx="10591800" cy="68217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24581"/>
            <a:ext cx="3886200" cy="737419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ne-NP" sz="4000"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गाउँपालिकाको नक्सा</a:t>
            </a:r>
            <a:endParaRPr lang="en-US" sz="40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BA98BB-C5AD-4C8A-A91B-5E0542169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DCC16-E9C6-43B2-961C-4A299ABE9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55129" cy="731835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ne-NP" sz="6000"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गाउँपालिकामा भएका  समस्याहरु क्रमश..</a:t>
            </a:r>
            <a:endParaRPr lang="en-US" sz="60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20907-952A-4A97-8386-752489388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71" y="731834"/>
            <a:ext cx="12192000" cy="6126165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ne-NP">
                <a:solidFill>
                  <a:srgbClr val="00B050"/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विश्वव्यापी रुपमा फैलिएको कोभिड</a:t>
            </a:r>
            <a:r>
              <a:rPr lang="en-US">
                <a:solidFill>
                  <a:srgbClr val="00B050"/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-</a:t>
            </a:r>
            <a:r>
              <a:rPr lang="ne-NP">
                <a:solidFill>
                  <a:srgbClr val="00B050"/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१९ रोगका कारण सेवाग्राहीहरु सहज रुपमा आउन नसकेका र सरकारी नीति अनुसार सवै कर्मचारीहरु कार्यालयमा आई सेवा दिन नसकिएको । </a:t>
            </a:r>
            <a:endParaRPr lang="en-US">
              <a:solidFill>
                <a:srgbClr val="00B050"/>
              </a:solidFill>
              <a:effectLst/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ne-NP">
                <a:solidFill>
                  <a:srgbClr val="0070C0"/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सबै व्यवसाय तथा अन्य क्षेत्रलाई करको दायरामा ल्याउन नसकिएको तथा विभिन्न समूह/संस्थाहरुले समयमै नवीकरण नगरेको। </a:t>
            </a:r>
            <a:endParaRPr lang="en-US">
              <a:solidFill>
                <a:srgbClr val="0070C0"/>
              </a:solidFill>
              <a:effectLst/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marL="0" indent="0">
              <a:buNone/>
            </a:pPr>
            <a:endParaRPr lang="en-US" sz="16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99032-1084-4DDA-BC56-AB7E2F66B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2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C5B2-2A80-439F-885B-E3FAB8E6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-22123"/>
            <a:ext cx="12115800" cy="1143000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ne-NP" sz="4800"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गाउँपालिकामा भएका समस्याहरु</a:t>
            </a:r>
            <a:r>
              <a:rPr lang="en-US" sz="4800">
                <a:latin typeface="Kokila" panose="020B0604020202020204" pitchFamily="34" charset="0"/>
                <a:cs typeface="Kokila" panose="020B0604020202020204" pitchFamily="34" charset="0"/>
              </a:rPr>
              <a:t>- </a:t>
            </a:r>
            <a:r>
              <a:rPr lang="ne-NP" sz="4800">
                <a:latin typeface="Kokila" panose="020B0604020202020204" pitchFamily="34" charset="0"/>
                <a:cs typeface="Kokila" panose="020B0604020202020204" pitchFamily="34" charset="0"/>
              </a:rPr>
              <a:t>क्रमश..</a:t>
            </a:r>
            <a:endParaRPr lang="en-US" sz="48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48706-E15D-4E10-B612-5351587BF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" y="2928017"/>
            <a:ext cx="12115800" cy="35813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e-NP" sz="4400">
                <a:latin typeface="Kokila" panose="020B0604020202020204" pitchFamily="34" charset="0"/>
                <a:cs typeface="Kokila" panose="020B0604020202020204" pitchFamily="34" charset="0"/>
              </a:rPr>
              <a:t>अन्य मुख्य समस्याहरु गाउँपालिकाको वेवसाइट- </a:t>
            </a:r>
            <a:r>
              <a:rPr lang="en-US" sz="6000">
                <a:latin typeface="Kokila" panose="020B0604020202020204" pitchFamily="34" charset="0"/>
                <a:cs typeface="Kokila" panose="020B0604020202020204" pitchFamily="34" charset="0"/>
                <a:hlinkClick r:id="rId2"/>
              </a:rPr>
              <a:t>https://jhimrukmun.gov.np/annual-progress-report</a:t>
            </a:r>
            <a:endParaRPr lang="en-US" sz="6000"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marL="0" indent="0" algn="ctr">
              <a:buNone/>
            </a:pPr>
            <a:r>
              <a:rPr lang="en-US" sz="600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ne-NP" sz="6000">
                <a:latin typeface="Kokila" panose="020B0604020202020204" pitchFamily="34" charset="0"/>
                <a:cs typeface="Kokila" panose="020B0604020202020204" pitchFamily="34" charset="0"/>
              </a:rPr>
              <a:t>तथा वार्षिक प्रगति प्रतिवेदन पुस्तिकामा समेत हेर्न सकिने छ ।</a:t>
            </a:r>
            <a:endParaRPr lang="en-US" sz="60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E4120-5F01-400C-AED1-81C1EE63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50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E4120-5F01-400C-AED1-81C1EE63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026" name="Picture 2" descr="3d People - Man, Person Climb Stairs. Challange Stock Photo, Picture And  Royalty Free Image. Image 25122418.">
            <a:extLst>
              <a:ext uri="{FF2B5EF4-FFF2-40B4-BE49-F238E27FC236}">
                <a16:creationId xmlns:a16="http://schemas.microsoft.com/office/drawing/2014/main" id="{A87A991C-EC02-4BD7-A231-F5EE5A6EC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12" y="609600"/>
            <a:ext cx="8496088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0FC5B2-2A80-439F-885B-E3FAB8E6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955"/>
            <a:ext cx="12039600" cy="1181100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ne-NP" sz="6600"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गाउँपालिकामा भएकाका मुख्य चुनौतीहरु</a:t>
            </a:r>
            <a:endParaRPr lang="en-US" sz="66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128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C5B2-2A80-439F-885B-E3FAB8E6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-22123"/>
            <a:ext cx="12115800" cy="1143000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ne-NP" sz="4800"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गाउँपालिकामा भएका मुख्य चुनौतीहरु</a:t>
            </a:r>
            <a:endParaRPr lang="en-US" sz="48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E4120-5F01-400C-AED1-81C1EE63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73B7C4-C9A4-4C56-BFB4-E2EB52E5F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" y="1295400"/>
            <a:ext cx="12115800" cy="5562599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ne-NP" sz="240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कतिपय आयोजनाहरुमा उपभोक्ता समितिहरुले</a:t>
            </a:r>
            <a:r>
              <a:rPr lang="en-US" sz="240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Desing, Estmate </a:t>
            </a:r>
            <a:r>
              <a:rPr lang="ne-NP" sz="240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अनुसार काम नगर्दा कार्य सम्पन्न प्रतिवेदनमा रकम घटाई भुक्तानी दिनुपर्ने ।</a:t>
            </a:r>
            <a:endParaRPr lang="en-US" sz="240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ne-NP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उ.भो.स. मार्फत गरिएको योजना/आयोजनाको दिगोपनाको लागि स्थानीय उपभोक्तामा अपनत्व कायम गराउनु पर्ने।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ne-NP" sz="24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कतिपय उपभोक्ता समितिहरुले </a:t>
            </a:r>
            <a:r>
              <a:rPr lang="en-US" sz="24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Design ,Estimate </a:t>
            </a:r>
            <a:r>
              <a:rPr lang="ne-NP" sz="24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र </a:t>
            </a:r>
            <a:r>
              <a:rPr lang="en-US" sz="24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Design, Drawing </a:t>
            </a:r>
            <a:r>
              <a:rPr lang="ne-NP" sz="24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अनुसार कार्य सम्पन्न गर्न नसक्दा पुन</a:t>
            </a:r>
            <a:r>
              <a:rPr lang="en-US" sz="24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:</a:t>
            </a:r>
            <a:r>
              <a:rPr lang="ne-NP" sz="24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काम गर्न लगाउनु पर्ने। </a:t>
            </a:r>
            <a:endParaRPr lang="en-US" sz="24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ne-NP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आगामी आ.व. मा बेरुजु शून्य कायम गर्नुपर्ने ।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ne-NP" sz="240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राजश्वको दायरा विस्तार गरी सबै क्षेत्रलाई करको दायरामा ल्याउनु पर्ने ।</a:t>
            </a:r>
            <a:endParaRPr lang="en-US" sz="240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ne-NP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कोभिड-१९ को कारण प्रभावित सिकाइ सहजीकरण प्रक्रियालाई गतिशील बनाई शैक्षिक  गुणस्तर अभिवृद्धि गर्नुपर्ने।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81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C5B2-2A80-439F-885B-E3FAB8E6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-22123"/>
            <a:ext cx="12115800" cy="1143000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ne-NP" sz="4800"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गाउँपालिकामा भएका मुख्य चुनौतीहरु</a:t>
            </a:r>
            <a:r>
              <a:rPr lang="en-US" sz="480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ne-NP" sz="4800">
                <a:latin typeface="Kokila" panose="020B0604020202020204" pitchFamily="34" charset="0"/>
                <a:cs typeface="Kokila" panose="020B0604020202020204" pitchFamily="34" charset="0"/>
              </a:rPr>
              <a:t>क्रमश..</a:t>
            </a:r>
            <a:endParaRPr lang="en-US" sz="48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E4120-5F01-400C-AED1-81C1EE63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73B7C4-C9A4-4C56-BFB4-E2EB52E5F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" y="1295401"/>
            <a:ext cx="12230100" cy="5562600"/>
          </a:xfrm>
        </p:spPr>
        <p:txBody>
          <a:bodyPr>
            <a:normAutofit fontScale="92500"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ne-NP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रोजगार सेवा केन्द्रमा कार्यरत कर्मचारीको संख्या कम भएको र आयोजनाहरु धेरै भएकोले पटक पटक प्रभावकारी रुपले अनुगमन गर्नु पर्ने।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ne-NP" sz="280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खोप क्लिनिक र गाउँघर क्लिनिकका लागि जग्गा व्यवस्थापन गर्नु पर्ने ।</a:t>
            </a:r>
            <a:endParaRPr lang="en-US" sz="2800">
              <a:solidFill>
                <a:schemeClr val="accent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ne-NP" sz="280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सबै स्वास्थ्य संस्थाहरुलाई भौतिक पूर्वाधारयुक्त बनाउनु र पर्याप्‍त औषधी व्यवस्थापन </a:t>
            </a:r>
            <a:r>
              <a:rPr lang="ne-NP" sz="280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गर्नुपर्ने</a:t>
            </a:r>
            <a:endParaRPr lang="en-US" sz="280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ne-NP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प्रयोगात्मक तालिममा लक्षित वर्गका सबै किसानहरुलाई तालिममा सहभागी गराउनु पर्ने ।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ne-NP" sz="28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समयमै भुक्तानी माग नगर्दा दायित्व सृजना भएका सबै रकम समयमै निकासा गर्नुपर्ने ।</a:t>
            </a:r>
            <a:endParaRPr lang="en-US" sz="28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ne-NP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खर्च गर्ने अख्तियारी पाएकाहरुलाई आर्थिक ऐन</a:t>
            </a:r>
            <a:r>
              <a:rPr lang="en-US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, </a:t>
            </a:r>
            <a:r>
              <a:rPr lang="ne-NP" sz="280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नियमका विषयमा सुसुचित बनाउनु पर्ने।</a:t>
            </a:r>
            <a:endParaRPr lang="en-US" sz="280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66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C5B2-2A80-439F-885B-E3FAB8E6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-22123"/>
            <a:ext cx="12115800" cy="1143000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ne-NP" sz="5400"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गाउँपालिकामा भएका मुख्य चुनौतीहरु</a:t>
            </a:r>
            <a:r>
              <a:rPr lang="en-US" sz="540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ne-NP" sz="5400">
                <a:latin typeface="Kokila" panose="020B0604020202020204" pitchFamily="34" charset="0"/>
                <a:cs typeface="Kokila" panose="020B0604020202020204" pitchFamily="34" charset="0"/>
              </a:rPr>
              <a:t>क्रमश..</a:t>
            </a:r>
            <a:endParaRPr lang="en-US" sz="54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48706-E15D-4E10-B612-5351587BF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" y="2928017"/>
            <a:ext cx="12115800" cy="35813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e-NP" sz="4400"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गाउँपालिकामा भएकाका मुख्य चुनौतीहरु</a:t>
            </a:r>
            <a:r>
              <a:rPr lang="en-US" sz="440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ne-NP" sz="4400">
                <a:latin typeface="Kokila" panose="020B0604020202020204" pitchFamily="34" charset="0"/>
                <a:cs typeface="Kokila" panose="020B0604020202020204" pitchFamily="34" charset="0"/>
              </a:rPr>
              <a:t>गाउँपालिकाको वेवसाइट- </a:t>
            </a:r>
            <a:r>
              <a:rPr lang="en-US" sz="6000">
                <a:latin typeface="Kokila" panose="020B0604020202020204" pitchFamily="34" charset="0"/>
                <a:cs typeface="Kokila" panose="020B0604020202020204" pitchFamily="34" charset="0"/>
                <a:hlinkClick r:id="rId2"/>
              </a:rPr>
              <a:t>https://jhimrukmun.gov.np/annual-progress-report</a:t>
            </a:r>
            <a:endParaRPr lang="en-US" sz="6000"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marL="0" indent="0" algn="ctr">
              <a:buNone/>
            </a:pPr>
            <a:r>
              <a:rPr lang="en-US" sz="600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ne-NP" sz="6000">
                <a:latin typeface="Kokila" panose="020B0604020202020204" pitchFamily="34" charset="0"/>
                <a:cs typeface="Kokila" panose="020B0604020202020204" pitchFamily="34" charset="0"/>
              </a:rPr>
              <a:t>तथा वार्षिक प्रगति प्रतिवेदन पुस्तिकामा समेत हेर्न सकिने छ ।</a:t>
            </a:r>
            <a:endParaRPr lang="en-US" sz="60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E4120-5F01-400C-AED1-81C1EE63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89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092B2-44AE-4277-8D83-7A09026A1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57500"/>
            <a:ext cx="12192000" cy="1143000"/>
          </a:xfrm>
          <a:solidFill>
            <a:schemeClr val="accent6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ne-NP" sz="7200">
                <a:latin typeface="Kokila" panose="020B0604020202020204" pitchFamily="34" charset="0"/>
                <a:cs typeface="Kokila" panose="020B0604020202020204" pitchFamily="34" charset="0"/>
              </a:rPr>
              <a:t>समस्या समाधानमा गरिएका प्रयासहरु</a:t>
            </a:r>
            <a:endParaRPr lang="en-US" sz="72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CA1D2-80D8-417F-B285-45EB1A9FE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429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092B2-44AE-4277-8D83-7A09026A1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  <a:solidFill>
            <a:schemeClr val="accent6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ne-NP" sz="7200">
                <a:latin typeface="Kokila" panose="020B0604020202020204" pitchFamily="34" charset="0"/>
                <a:cs typeface="Kokila" panose="020B0604020202020204" pitchFamily="34" charset="0"/>
              </a:rPr>
              <a:t>समस्या समाधानमा गरिएका प्रयासहरु</a:t>
            </a:r>
            <a:endParaRPr lang="en-US" sz="72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DCBDB-031D-445F-ADE8-769B0C4FD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" y="1295401"/>
            <a:ext cx="12039600" cy="5426076"/>
          </a:xfrm>
        </p:spPr>
        <p:txBody>
          <a:bodyPr>
            <a:normAutofit/>
          </a:bodyPr>
          <a:lstStyle/>
          <a:p>
            <a:pPr marL="571500" lvl="0" indent="-571500" algn="l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ne-NP" sz="3600"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समयमा नै काम सम्पन्न गराउन तथा फरफारक गर्ने विषयमा भएको निर्माण पूर्वको तालिममा सिकाएका विषयहरुलाई पूर्णरुपमा कार्यान्वयन गराउने तथा पर्याप्त सूचना/जानकारी गराइएको ।</a:t>
            </a:r>
            <a:endParaRPr lang="en-US" sz="3600">
              <a:effectLst/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marL="571500" lvl="0" indent="-571500" algn="l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ne-NP" sz="3600">
                <a:solidFill>
                  <a:schemeClr val="accent6">
                    <a:lumMod val="75000"/>
                  </a:schemeClr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सम्झौता पश्चात उपभोक्ता समितिहरुले कार्ययोजना वनाएर काम गर्न लगाइएको ।</a:t>
            </a:r>
            <a:endParaRPr lang="en-US" sz="3600">
              <a:solidFill>
                <a:schemeClr val="accent6">
                  <a:lumMod val="75000"/>
                </a:schemeClr>
              </a:solidFill>
              <a:effectLst/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marL="571500" lvl="0" indent="-571500" algn="l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ne-NP" sz="3600">
                <a:solidFill>
                  <a:srgbClr val="00B0F0"/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हरेक योजनाको काम गर्दा सम्बन्धित प्राविधिकहरुसँग सल्लाह लिई </a:t>
            </a:r>
            <a:r>
              <a:rPr lang="en-US" sz="3600">
                <a:solidFill>
                  <a:srgbClr val="00B0F0"/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Design, Estimate </a:t>
            </a:r>
            <a:r>
              <a:rPr lang="ne-NP" sz="3600">
                <a:solidFill>
                  <a:srgbClr val="00B0F0"/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अनुसार काम गर्न </a:t>
            </a:r>
            <a:r>
              <a:rPr lang="ne-NP" sz="3600">
                <a:solidFill>
                  <a:srgbClr val="00B0F0"/>
                </a:solidFill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लगाइएको</a:t>
            </a:r>
            <a:r>
              <a:rPr lang="ne-NP" sz="3600">
                <a:solidFill>
                  <a:srgbClr val="00B0F0"/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 ।</a:t>
            </a:r>
            <a:endParaRPr lang="en-US" sz="3600">
              <a:solidFill>
                <a:srgbClr val="00B0F0"/>
              </a:solidFill>
              <a:effectLst/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marL="571500" lvl="0" indent="-571500" algn="l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ne-NP" sz="3600">
                <a:solidFill>
                  <a:srgbClr val="7030A0"/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योजनाको गुणस्तर कायम गराउन प्रविधिक तथा अनुगमन समितिबाट उपयुक्त समयमा अनुगमन गरी राय सुझाव तथा निर्देशन दिएको । </a:t>
            </a:r>
            <a:endParaRPr lang="en-US" sz="3600">
              <a:solidFill>
                <a:srgbClr val="7030A0"/>
              </a:solidFill>
              <a:effectLst/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CA1D2-80D8-417F-B285-45EB1A9FE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4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092B2-44AE-4277-8D83-7A09026A1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43000"/>
          </a:xfrm>
          <a:solidFill>
            <a:schemeClr val="accent6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ne-NP" sz="7200">
                <a:latin typeface="Kokila" panose="020B0604020202020204" pitchFamily="34" charset="0"/>
                <a:cs typeface="Kokila" panose="020B0604020202020204" pitchFamily="34" charset="0"/>
              </a:rPr>
              <a:t>समस्या समाधानमा गरिएका प्रयासहरु</a:t>
            </a:r>
            <a:r>
              <a:rPr lang="en-US" sz="720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ne-NP" sz="7200">
                <a:latin typeface="Kokila" panose="020B0604020202020204" pitchFamily="34" charset="0"/>
                <a:cs typeface="Kokila" panose="020B0604020202020204" pitchFamily="34" charset="0"/>
              </a:rPr>
              <a:t>क्रमश..</a:t>
            </a:r>
            <a:endParaRPr lang="en-US" sz="72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DCBDB-031D-445F-ADE8-769B0C4FD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1143001"/>
            <a:ext cx="11963400" cy="5578476"/>
          </a:xfrm>
        </p:spPr>
        <p:txBody>
          <a:bodyPr>
            <a:normAutofit fontScale="92500" lnSpcReduction="10000"/>
          </a:bodyPr>
          <a:lstStyle/>
          <a:p>
            <a:pPr marL="342900" lvl="0" indent="-342900" algn="l">
              <a:lnSpc>
                <a:spcPct val="107000"/>
              </a:lnSpc>
              <a:buFont typeface="+mj-cs"/>
              <a:buAutoNum type="hindiNumParenR"/>
            </a:pPr>
            <a:r>
              <a:rPr lang="ne-NP" sz="3600">
                <a:solidFill>
                  <a:schemeClr val="accent2"/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वडा कार्यालयहरुमा इन्टरनेट जडान गर्ने कार्य गरिएको ।</a:t>
            </a:r>
          </a:p>
          <a:p>
            <a:pPr marL="342900" lvl="0" indent="-342900" algn="l">
              <a:lnSpc>
                <a:spcPct val="107000"/>
              </a:lnSpc>
              <a:buFont typeface="+mj-cs"/>
              <a:buAutoNum type="hindiNumParenR"/>
            </a:pPr>
            <a:r>
              <a:rPr lang="ne-NP" sz="3600">
                <a:solidFill>
                  <a:srgbClr val="00B0F0"/>
                </a:solidFill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सामाजिक सुरक्षा भत्ता पाउने लाभग्राहीहरुलाई समयमै वैङ्क खाता खोल्न वडा कार्यालय मार्फत  सहजिकरण गरिएको।</a:t>
            </a:r>
          </a:p>
          <a:p>
            <a:pPr marL="342900" lvl="0" indent="-342900" algn="l">
              <a:lnSpc>
                <a:spcPct val="107000"/>
              </a:lnSpc>
              <a:buFont typeface="+mj-cs"/>
              <a:buAutoNum type="hindiNumParenR"/>
            </a:pPr>
            <a:r>
              <a:rPr lang="ne-NP" sz="3600">
                <a:solidFill>
                  <a:schemeClr val="accent2"/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समयमै घटना दर्ता गर्न पत्रपत्रिका</a:t>
            </a:r>
            <a:r>
              <a:rPr lang="en-US" sz="3600">
                <a:solidFill>
                  <a:schemeClr val="accent2"/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,</a:t>
            </a:r>
            <a:r>
              <a:rPr lang="ne-NP" sz="3600">
                <a:solidFill>
                  <a:schemeClr val="accent2"/>
                </a:solidFill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गाउँपालिकाको वेवसाइट मार्फत सूचना जारी गरी प्रचारप्रसार गरिएको ।</a:t>
            </a:r>
          </a:p>
          <a:p>
            <a:pPr marL="342900" lvl="0" indent="-342900" algn="l">
              <a:lnSpc>
                <a:spcPct val="107000"/>
              </a:lnSpc>
              <a:buFont typeface="+mj-cs"/>
              <a:buAutoNum type="hindiNumParenR"/>
            </a:pPr>
            <a:r>
              <a:rPr lang="ne-NP" sz="3600">
                <a:solidFill>
                  <a:schemeClr val="tx2">
                    <a:lumMod val="75000"/>
                  </a:schemeClr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कोभिड- १९ को समयमा पनि कार्यालय वन्द नगरी स्वास्थ्य सुरक्षा मापदण्ड अपनाई पालो मिलाई कार्यालय संचालन गरी जनताका अत्यावश्यक काम सम्पादन गरिएको ।</a:t>
            </a:r>
          </a:p>
          <a:p>
            <a:pPr marL="342900" lvl="0" indent="-342900" algn="l">
              <a:lnSpc>
                <a:spcPct val="107000"/>
              </a:lnSpc>
              <a:buFont typeface="+mj-cs"/>
              <a:buAutoNum type="hindiNumParenR"/>
            </a:pPr>
            <a:r>
              <a:rPr lang="ne-NP" sz="3600">
                <a:solidFill>
                  <a:schemeClr val="accent2"/>
                </a:solidFill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ओखरकोट स्वास्थ्य चौकी ढाँडामा अस्थाई कोभिड अस्पताल स्थापना गरी चिकित्सक सहितको सेवा उपलव्ध गराइएको ।</a:t>
            </a:r>
          </a:p>
          <a:p>
            <a:pPr marL="342900" lvl="0" indent="-342900" algn="l">
              <a:lnSpc>
                <a:spcPct val="107000"/>
              </a:lnSpc>
              <a:buFont typeface="+mj-cs"/>
              <a:buAutoNum type="hindiNumParenR"/>
            </a:pPr>
            <a:r>
              <a:rPr lang="ne-NP" sz="3600">
                <a:solidFill>
                  <a:srgbClr val="00B0F0"/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समय समयमा वजार अनुगमन गरी मुल्य सूची राख्न लगाइको तथा </a:t>
            </a:r>
            <a:r>
              <a:rPr lang="ne-NP" sz="3600">
                <a:solidFill>
                  <a:srgbClr val="00B0F0"/>
                </a:solidFill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समयमै संस्था </a:t>
            </a:r>
            <a:r>
              <a:rPr lang="ne-NP" sz="3600">
                <a:solidFill>
                  <a:srgbClr val="00B0F0"/>
                </a:solidFill>
                <a:effectLst/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नवीकरण र राजश्व दाखिला गर्न सुझाव दिइएको ।</a:t>
            </a:r>
          </a:p>
          <a:p>
            <a:pPr marL="342900" lvl="0" indent="-342900" algn="l">
              <a:lnSpc>
                <a:spcPct val="107000"/>
              </a:lnSpc>
              <a:buFont typeface="+mj-cs"/>
              <a:buAutoNum type="hindiNumParenR"/>
            </a:pPr>
            <a:endParaRPr lang="en-US" sz="3600">
              <a:solidFill>
                <a:schemeClr val="accent2"/>
              </a:solidFill>
              <a:effectLst/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CA1D2-80D8-417F-B285-45EB1A9FE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0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C5B2-2A80-439F-885B-E3FAB8E6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-22123"/>
            <a:ext cx="12115800" cy="1143000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ne-NP" sz="5400">
                <a:latin typeface="Kokila" panose="020B0604020202020204" pitchFamily="34" charset="0"/>
                <a:cs typeface="Kokila" panose="020B0604020202020204" pitchFamily="34" charset="0"/>
              </a:rPr>
              <a:t>समस्या समाधानमा गरिएका प्रयासहरु</a:t>
            </a:r>
            <a:r>
              <a:rPr lang="en-US" sz="5400">
                <a:latin typeface="Kokila" panose="020B0604020202020204" pitchFamily="34" charset="0"/>
                <a:cs typeface="Kokila" panose="020B0604020202020204" pitchFamily="34" charset="0"/>
              </a:rPr>
              <a:t> - </a:t>
            </a:r>
            <a:r>
              <a:rPr lang="ne-NP" sz="5400">
                <a:latin typeface="Kokila" panose="020B0604020202020204" pitchFamily="34" charset="0"/>
                <a:cs typeface="Kokila" panose="020B0604020202020204" pitchFamily="34" charset="0"/>
              </a:rPr>
              <a:t>क्रमश..</a:t>
            </a:r>
            <a:endParaRPr lang="en-US" sz="54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48706-E15D-4E10-B612-5351587BF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" y="2928017"/>
            <a:ext cx="12115800" cy="35813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e-NP" sz="4400">
                <a:latin typeface="Kokila" panose="020B0604020202020204" pitchFamily="34" charset="0"/>
                <a:cs typeface="Kokila" panose="020B0604020202020204" pitchFamily="34" charset="0"/>
              </a:rPr>
              <a:t>अन्य समस्या समाधानमा गरिएका प्रयासहरु गाउँपालिकाको वेवसाइट- </a:t>
            </a:r>
            <a:r>
              <a:rPr lang="en-US" sz="6000">
                <a:latin typeface="Kokila" panose="020B0604020202020204" pitchFamily="34" charset="0"/>
                <a:cs typeface="Kokila" panose="020B0604020202020204" pitchFamily="34" charset="0"/>
                <a:hlinkClick r:id="rId2"/>
              </a:rPr>
              <a:t>https://jhimrukmun.gov.np/annual-progress-report</a:t>
            </a:r>
            <a:endParaRPr lang="en-US" sz="6000"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marL="0" indent="0" algn="ctr">
              <a:buNone/>
            </a:pPr>
            <a:r>
              <a:rPr lang="en-US" sz="600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ne-NP" sz="6000">
                <a:latin typeface="Kokila" panose="020B0604020202020204" pitchFamily="34" charset="0"/>
                <a:cs typeface="Kokila" panose="020B0604020202020204" pitchFamily="34" charset="0"/>
              </a:rPr>
              <a:t>तथा वार्षिक प्रगति प्रतिवेदन पुस्तिकामा समेत हेर्न सकिने छ ।</a:t>
            </a:r>
            <a:endParaRPr lang="en-US" sz="60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E4120-5F01-400C-AED1-81C1EE63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29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34AF4-8CAB-40DB-B2AA-8EAD22130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304801"/>
            <a:ext cx="11811000" cy="111283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ne-NP" sz="5400">
                <a:solidFill>
                  <a:sysClr val="windowText" lastClr="00000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सूचना </a:t>
            </a:r>
            <a:r>
              <a:rPr lang="en-US" sz="5400">
                <a:solidFill>
                  <a:sysClr val="windowText" lastClr="00000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,</a:t>
            </a:r>
            <a:r>
              <a:rPr lang="ne-NP" sz="5400">
                <a:solidFill>
                  <a:sysClr val="windowText" lastClr="00000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संचार तथा सामाजिक संजालमा झिमरुक गाउँपालिका</a:t>
            </a:r>
            <a:endParaRPr lang="en-US" sz="5400">
              <a:solidFill>
                <a:sysClr val="windowText" lastClr="000000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3E546-C9F3-4172-B8AF-9AECA44C5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9"/>
            <a:ext cx="11353800" cy="5135560"/>
          </a:xfrm>
        </p:spPr>
        <p:txBody>
          <a:bodyPr>
            <a:normAutofit lnSpcReduction="10000"/>
          </a:bodyPr>
          <a:lstStyle/>
          <a:p>
            <a:r>
              <a:rPr lang="ne-NP" sz="3600">
                <a:cs typeface="Kalimati" panose="00000400000000000000" pitchFamily="2"/>
              </a:rPr>
              <a:t>वेवसाइट</a:t>
            </a:r>
            <a:r>
              <a:rPr lang="en-US" sz="3600">
                <a:cs typeface="Kalimati" panose="00000400000000000000" pitchFamily="2"/>
              </a:rPr>
              <a:t>:- </a:t>
            </a:r>
            <a:r>
              <a:rPr lang="en-US" sz="3600">
                <a:cs typeface="Kalimati" panose="00000400000000000000" pitchFamily="2"/>
                <a:hlinkClick r:id="rId3"/>
              </a:rPr>
              <a:t>www.jhimrukmun.gov.np</a:t>
            </a:r>
            <a:endParaRPr lang="en-US" sz="3600">
              <a:cs typeface="Kalimati" panose="00000400000000000000" pitchFamily="2"/>
            </a:endParaRPr>
          </a:p>
          <a:p>
            <a:r>
              <a:rPr lang="ne-NP" sz="3600">
                <a:cs typeface="Kalimati" panose="00000400000000000000" pitchFamily="2"/>
              </a:rPr>
              <a:t>ईमेल</a:t>
            </a:r>
            <a:r>
              <a:rPr lang="en-US" sz="3600">
                <a:cs typeface="Kalimati" panose="00000400000000000000" pitchFamily="2"/>
              </a:rPr>
              <a:t> :- </a:t>
            </a:r>
            <a:r>
              <a:rPr lang="en-US" sz="3600">
                <a:cs typeface="Kalimati" panose="00000400000000000000" pitchFamily="2"/>
                <a:hlinkClick r:id="rId4"/>
              </a:rPr>
              <a:t>info@jhimrukmun.gov.np / </a:t>
            </a:r>
            <a:r>
              <a:rPr lang="en-US" sz="3600">
                <a:cs typeface="Kalimati" panose="00000400000000000000" pitchFamily="2"/>
                <a:hlinkClick r:id="rId5"/>
              </a:rPr>
              <a:t>jhimrukmun@gmail.com</a:t>
            </a:r>
            <a:endParaRPr lang="en-US" sz="3600">
              <a:cs typeface="Kalimati" panose="00000400000000000000" pitchFamily="2"/>
            </a:endParaRPr>
          </a:p>
          <a:p>
            <a:pPr marL="400050" lvl="1" indent="0">
              <a:buNone/>
            </a:pPr>
            <a:r>
              <a:rPr lang="ne-NP" sz="1600">
                <a:cs typeface="Kalimati" panose="00000400000000000000" pitchFamily="2"/>
              </a:rPr>
              <a:t>शाखा/एकाई/वडा कार्यालय/स्वास्थ्य संस्थाका आ-आफ्नै सरकारी ईमेल ठेगाना संचालनमा</a:t>
            </a:r>
            <a:r>
              <a:rPr lang="en-US" sz="1600">
                <a:cs typeface="Kalimati" panose="00000400000000000000" pitchFamily="2"/>
              </a:rPr>
              <a:t> </a:t>
            </a:r>
            <a:r>
              <a:rPr lang="ne-NP" sz="1600">
                <a:cs typeface="Kalimati" panose="00000400000000000000" pitchFamily="2"/>
              </a:rPr>
              <a:t> रहेको</a:t>
            </a:r>
            <a:endParaRPr lang="en-US" sz="2000">
              <a:cs typeface="Kalimati" panose="00000400000000000000" pitchFamily="2"/>
            </a:endParaRPr>
          </a:p>
          <a:p>
            <a:r>
              <a:rPr lang="ne-NP" sz="3600">
                <a:cs typeface="Kalimati" panose="00000400000000000000" pitchFamily="2"/>
              </a:rPr>
              <a:t>फेसवुक</a:t>
            </a:r>
            <a:r>
              <a:rPr lang="en-US" sz="3600">
                <a:cs typeface="Kalimati" panose="00000400000000000000" pitchFamily="2"/>
              </a:rPr>
              <a:t> :- </a:t>
            </a:r>
            <a:r>
              <a:rPr lang="en-US" sz="3600">
                <a:cs typeface="Kalimati" panose="00000400000000000000" pitchFamily="2"/>
                <a:hlinkClick r:id="rId6"/>
              </a:rPr>
              <a:t>www.facebook.com/jhimrukmun</a:t>
            </a:r>
            <a:endParaRPr lang="en-US" sz="3600">
              <a:cs typeface="Kalimati" panose="00000400000000000000" pitchFamily="2"/>
            </a:endParaRPr>
          </a:p>
          <a:p>
            <a:r>
              <a:rPr lang="ne-NP" sz="3600">
                <a:cs typeface="Kalimati" panose="00000400000000000000" pitchFamily="2"/>
              </a:rPr>
              <a:t>टुइटर</a:t>
            </a:r>
            <a:r>
              <a:rPr lang="en-US" sz="3600">
                <a:cs typeface="Kalimati" panose="00000400000000000000" pitchFamily="2"/>
              </a:rPr>
              <a:t> :- </a:t>
            </a:r>
            <a:r>
              <a:rPr lang="en-US" sz="3600">
                <a:cs typeface="Kalimati" panose="00000400000000000000" pitchFamily="2"/>
                <a:hlinkClick r:id="rId7"/>
              </a:rPr>
              <a:t>www.twitter.com/jhimrukmun</a:t>
            </a:r>
            <a:endParaRPr lang="ne-NP" sz="3600">
              <a:cs typeface="Kalimati" panose="00000400000000000000" pitchFamily="2"/>
            </a:endParaRPr>
          </a:p>
          <a:p>
            <a:r>
              <a:rPr lang="ne-NP" sz="3600">
                <a:cs typeface="Kalimati" panose="00000400000000000000" pitchFamily="2"/>
              </a:rPr>
              <a:t>युट्युव</a:t>
            </a:r>
            <a:r>
              <a:rPr lang="en-US" sz="3600">
                <a:cs typeface="Kalimati" panose="00000400000000000000" pitchFamily="2"/>
              </a:rPr>
              <a:t> :- </a:t>
            </a:r>
            <a:r>
              <a:rPr lang="ne-NP" sz="3600">
                <a:cs typeface="Kalimati" panose="00000400000000000000" pitchFamily="2"/>
              </a:rPr>
              <a:t>झिमरुक गाउँपालिका भ्यागुते</a:t>
            </a:r>
            <a:r>
              <a:rPr lang="en-US" sz="3600">
                <a:cs typeface="Kalimati" panose="00000400000000000000" pitchFamily="2"/>
              </a:rPr>
              <a:t>,</a:t>
            </a:r>
            <a:r>
              <a:rPr lang="ne-NP" sz="3600">
                <a:cs typeface="Kalimati" panose="00000400000000000000" pitchFamily="2"/>
              </a:rPr>
              <a:t>प्युठान</a:t>
            </a:r>
            <a:endParaRPr lang="en-US" sz="3600">
              <a:cs typeface="Kalimati" panose="00000400000000000000" pitchFamily="2"/>
            </a:endParaRPr>
          </a:p>
          <a:p>
            <a:r>
              <a:rPr lang="ne-NP" sz="3600">
                <a:cs typeface="Kalimati" panose="00000400000000000000" pitchFamily="2"/>
              </a:rPr>
              <a:t>अडियो नोटिस बोर्ड</a:t>
            </a:r>
            <a:r>
              <a:rPr lang="en-US" sz="3600">
                <a:cs typeface="Kalimati" panose="00000400000000000000" pitchFamily="2"/>
              </a:rPr>
              <a:t>:- </a:t>
            </a:r>
            <a:r>
              <a:rPr lang="ne-NP" sz="3600">
                <a:cs typeface="Kalimati" panose="00000400000000000000" pitchFamily="2"/>
              </a:rPr>
              <a:t>१६१८७०७०८६०१</a:t>
            </a:r>
          </a:p>
          <a:p>
            <a:r>
              <a:rPr lang="ne-NP" sz="3600">
                <a:cs typeface="Kalimati" panose="00000400000000000000" pitchFamily="2"/>
              </a:rPr>
              <a:t>सूचना अधिकारीको नं. </a:t>
            </a:r>
            <a:r>
              <a:rPr lang="en-US" sz="3600">
                <a:cs typeface="Kalimati" panose="00000400000000000000" pitchFamily="2"/>
              </a:rPr>
              <a:t>:- </a:t>
            </a:r>
            <a:r>
              <a:rPr lang="ne-NP" sz="3600">
                <a:cs typeface="Kalimati" panose="00000400000000000000" pitchFamily="2"/>
              </a:rPr>
              <a:t>९८47856104</a:t>
            </a:r>
            <a:endParaRPr lang="en-US" sz="3600">
              <a:cs typeface="Kalimati" panose="00000400000000000000" pitchFamily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FFC32-CACA-402A-B68A-9E6FCC51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0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03872-A93A-495C-BA8F-C32AB978B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181" y="2857500"/>
            <a:ext cx="10972800" cy="1143000"/>
          </a:xfrm>
        </p:spPr>
        <p:txBody>
          <a:bodyPr>
            <a:noAutofit/>
          </a:bodyPr>
          <a:lstStyle/>
          <a:p>
            <a:r>
              <a:rPr lang="ne-NP" sz="6600" b="1"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गाउँपालिकाबाट आ.व. २०७७/०७८ मा  संचालित मुख्य कार्यक्रमका तस्विरहरु</a:t>
            </a:r>
            <a:endParaRPr lang="en-US" sz="6600" b="1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1F045-F0A4-4848-AABE-B4D7E181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941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352BE-BF98-4A28-BF8D-C73632B8E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558" y="5820202"/>
            <a:ext cx="12233558" cy="924924"/>
          </a:xfrm>
        </p:spPr>
        <p:txBody>
          <a:bodyPr>
            <a:noAutofit/>
          </a:bodyPr>
          <a:lstStyle/>
          <a:p>
            <a:pPr algn="ctr"/>
            <a:r>
              <a:rPr lang="ne-NP"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गाउँपालिकामा निर्माण सम्पन्न भएको प्रशासकीय भवन</a:t>
            </a:r>
            <a:r>
              <a:rPr lang="en-US">
                <a:latin typeface="Kokila" panose="020B0604020202020204" pitchFamily="34" charset="0"/>
                <a:cs typeface="Kokila" panose="020B0604020202020204" pitchFamily="34" charset="0"/>
              </a:rPr>
              <a:t>,</a:t>
            </a:r>
            <a:r>
              <a:rPr lang="ne-NP">
                <a:latin typeface="Kokila" panose="020B0604020202020204" pitchFamily="34" charset="0"/>
                <a:cs typeface="Kokila" panose="020B0604020202020204" pitchFamily="34" charset="0"/>
              </a:rPr>
              <a:t>भ्यागुते ४ प्युठान</a:t>
            </a:r>
            <a:endParaRPr lang="en-US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4E3BB6-97F6-4013-8B8B-6D003C12C0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16"/>
          <a:stretch/>
        </p:blipFill>
        <p:spPr>
          <a:xfrm>
            <a:off x="266700" y="0"/>
            <a:ext cx="11658600" cy="582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711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DD857C5-3601-43E7-A35C-3D3699AE3F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75"/>
          <a:stretch/>
        </p:blipFill>
        <p:spPr>
          <a:xfrm>
            <a:off x="133350" y="88474"/>
            <a:ext cx="5543550" cy="4386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F8304F-B4F0-47DC-978D-9BA79E3D79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8" t="21075" b="26667"/>
          <a:stretch/>
        </p:blipFill>
        <p:spPr>
          <a:xfrm>
            <a:off x="5684777" y="179217"/>
            <a:ext cx="6507223" cy="39843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79BDDA-000F-42B7-94EB-8A5EE15156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4" r="11382" b="22005"/>
          <a:stretch/>
        </p:blipFill>
        <p:spPr>
          <a:xfrm>
            <a:off x="6256685" y="3751814"/>
            <a:ext cx="6064839" cy="3285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D56C24-3C37-4361-885E-A7E0F0FBE2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25816" r="18746" b="21264"/>
          <a:stretch/>
        </p:blipFill>
        <p:spPr>
          <a:xfrm>
            <a:off x="269446" y="3964933"/>
            <a:ext cx="5987239" cy="3076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350655C-4B94-45E0-B1B8-F296A0620A6C}"/>
              </a:ext>
            </a:extLst>
          </p:cNvPr>
          <p:cNvSpPr txBox="1">
            <a:spLocks/>
          </p:cNvSpPr>
          <p:nvPr/>
        </p:nvSpPr>
        <p:spPr>
          <a:xfrm>
            <a:off x="269445" y="2893067"/>
            <a:ext cx="11789205" cy="1071866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j-ea"/>
                <a:cs typeface="Kokila" panose="020B0604020202020204" pitchFamily="34" charset="0"/>
              </a:rPr>
              <a:t>झिमरुक गा.पा. वडा नं. १ मा  व्रिटिस वेलफेअर कार्यक्रम मार्फत संचालितर खानेपानी निर्माण योजनाको र संरक्षण गरिएको पानीको  मुहानको अनुगमन गर्दै गाउँपालिकाको टिम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kila" panose="020B0604020202020204" pitchFamily="34" charset="0"/>
              <a:ea typeface="+mj-ea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4357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20CEA-32D9-495C-9411-B4C505E1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6717" y="5581650"/>
            <a:ext cx="5945283" cy="946207"/>
          </a:xfrm>
        </p:spPr>
        <p:txBody>
          <a:bodyPr>
            <a:noAutofit/>
          </a:bodyPr>
          <a:lstStyle/>
          <a:p>
            <a:pPr algn="ctr"/>
            <a:r>
              <a:rPr lang="ne-NP" sz="3600" b="1">
                <a:latin typeface="Kokila" panose="020B0604020202020204" pitchFamily="34" charset="0"/>
                <a:cs typeface="Kokila" panose="020B0604020202020204" pitchFamily="34" charset="0"/>
              </a:rPr>
              <a:t>उपाध्यक्ष पवित्रा जि.सी. प्रमुख प्रशासकीय अधिकृत कमल प्रसाद भुसाल सहितको टिम भेडा चराउने चउरको अवलोकन गर्दै</a:t>
            </a:r>
            <a:endParaRPr lang="en-US" sz="3600" b="1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84FB44-E0F5-44FD-9FF6-359969669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561" y="33338"/>
            <a:ext cx="6856439" cy="5148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65EAE0-85FE-497A-98A4-F1A149279A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19"/>
          <a:stretch/>
        </p:blipFill>
        <p:spPr>
          <a:xfrm>
            <a:off x="213030" y="282829"/>
            <a:ext cx="5122531" cy="3984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707B67-D0CA-4C06-A8D5-4ED7656E79FC}"/>
              </a:ext>
            </a:extLst>
          </p:cNvPr>
          <p:cNvSpPr txBox="1"/>
          <p:nvPr/>
        </p:nvSpPr>
        <p:spPr>
          <a:xfrm>
            <a:off x="-282270" y="4419600"/>
            <a:ext cx="5829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झिमरुक गा.पा. वडा नं. ८ स्मार्ट कृषि कार्यक्रम अन्तर्गत बाख्राको खोर निर्माण</a:t>
            </a:r>
          </a:p>
        </p:txBody>
      </p:sp>
    </p:spTree>
    <p:extLst>
      <p:ext uri="{BB962C8B-B14F-4D97-AF65-F5344CB8AC3E}">
        <p14:creationId xmlns:p14="http://schemas.microsoft.com/office/powerpoint/2010/main" val="12249438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D87BBE-37F7-467E-B551-2C20C5F28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705" y="0"/>
            <a:ext cx="4582295" cy="33942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6ADE75-1542-4334-B527-D007945B4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15" y="17437"/>
            <a:ext cx="3981690" cy="2949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EE79E5-84CA-45DE-A5C8-2FF7B4CAB8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31"/>
          <a:stretch/>
        </p:blipFill>
        <p:spPr>
          <a:xfrm>
            <a:off x="5856309" y="2598695"/>
            <a:ext cx="6488091" cy="4232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40155F-F641-4C50-A5F6-0638C1264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8015" cy="2724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BB86AB-594B-4421-9D71-A275993564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62" y="2598449"/>
            <a:ext cx="5664432" cy="41958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6E5C75-5AC4-41E9-AEC5-9C17DA499C2C}"/>
              </a:ext>
            </a:extLst>
          </p:cNvPr>
          <p:cNvSpPr txBox="1"/>
          <p:nvPr/>
        </p:nvSpPr>
        <p:spPr>
          <a:xfrm>
            <a:off x="172162" y="6033670"/>
            <a:ext cx="12172238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झिमरुक रिङ्गरोड उद्‍घाटन कार्यक्रम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kila" panose="020B0604020202020204" pitchFamily="34" charset="0"/>
              <a:ea typeface="+mn-ea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5004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49FA3A-2FAB-4DCE-8F8E-25615FD6AD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21"/>
          <a:stretch/>
        </p:blipFill>
        <p:spPr>
          <a:xfrm>
            <a:off x="-282270" y="0"/>
            <a:ext cx="6711808" cy="6870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99E74F-5342-4A71-BDC2-95F4E8AAFA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69"/>
          <a:stretch/>
        </p:blipFill>
        <p:spPr>
          <a:xfrm>
            <a:off x="1539120" y="175098"/>
            <a:ext cx="106528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420CEA-32D9-495C-9411-B4C505E1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4170" y="6169287"/>
            <a:ext cx="12493320" cy="726813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ne-NP" sz="2000">
                <a:latin typeface="Kokila" panose="020B0604020202020204" pitchFamily="34" charset="0"/>
                <a:cs typeface="Kokila" panose="020B0604020202020204" pitchFamily="34" charset="0"/>
              </a:rPr>
              <a:t>ओखरकोट स्वास्थ्य चौकीलाई मर्मत संभार तथा रंगरोगन गरी झिमरुक कोभिड  अस्थायी अस्पतालको रुपमा प्रयोग गरिएको भवन- झिमरुक ५ ढाँडा</a:t>
            </a:r>
            <a:endParaRPr lang="en-US" sz="20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2603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46E18DA-6DFD-4378-AD57-F001AFD8A3C9}"/>
              </a:ext>
            </a:extLst>
          </p:cNvPr>
          <p:cNvGrpSpPr/>
          <p:nvPr/>
        </p:nvGrpSpPr>
        <p:grpSpPr>
          <a:xfrm>
            <a:off x="-2" y="249270"/>
            <a:ext cx="12092952" cy="6550301"/>
            <a:chOff x="-216500" y="62674"/>
            <a:chExt cx="6400868" cy="346711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9830418-A544-4BB3-A348-D03BC69274DA}"/>
                </a:ext>
              </a:extLst>
            </p:cNvPr>
            <p:cNvGrpSpPr/>
            <p:nvPr/>
          </p:nvGrpSpPr>
          <p:grpSpPr>
            <a:xfrm>
              <a:off x="-216500" y="62674"/>
              <a:ext cx="6390780" cy="3197197"/>
              <a:chOff x="-750351" y="-62244"/>
              <a:chExt cx="14997818" cy="770961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E554DC2-2BA1-4277-A29A-3F43260C30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90"/>
              <a:stretch/>
            </p:blipFill>
            <p:spPr>
              <a:xfrm>
                <a:off x="740439" y="-62244"/>
                <a:ext cx="13507028" cy="770961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rnd">
                <a:solidFill>
                  <a:srgbClr val="FFFFFF"/>
                </a:solidFill>
              </a:ln>
              <a:effectLst>
                <a:outerShdw blurRad="50000" algn="tl" rotWithShape="0">
                  <a:srgbClr val="000000">
                    <a:alpha val="41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998AB63-D408-491B-8D90-8DA1D12103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363" t="22509" r="3363" b="21147"/>
              <a:stretch/>
            </p:blipFill>
            <p:spPr>
              <a:xfrm rot="16200000">
                <a:off x="-1699327" y="929301"/>
                <a:ext cx="7624478" cy="572652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rnd">
                <a:solidFill>
                  <a:srgbClr val="FFFFFF"/>
                </a:solidFill>
              </a:ln>
              <a:effectLst>
                <a:outerShdw blurRad="50000" algn="tl" rotWithShape="0">
                  <a:srgbClr val="000000">
                    <a:alpha val="41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B97C1A-69F4-4F3D-89BC-2E20EA7F13F2}"/>
                </a:ext>
              </a:extLst>
            </p:cNvPr>
            <p:cNvSpPr txBox="1"/>
            <p:nvPr/>
          </p:nvSpPr>
          <p:spPr>
            <a:xfrm>
              <a:off x="-206412" y="3220264"/>
              <a:ext cx="6390780" cy="30952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e-NP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okila" panose="020B0604020202020204" pitchFamily="34" charset="0"/>
                  <a:ea typeface="+mn-ea"/>
                  <a:cs typeface="Kokila" panose="020B0604020202020204" pitchFamily="34" charset="0"/>
                </a:rPr>
                <a:t>झिमरुक गा.पा. वडा नं. ६ मर्काबाङ्ग वस्तीमा  निर्माण गरिएको धारापानी मर्काबाङ्ग लिफ्ट लिफ्ट खा.पा योजना.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89863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4B97C1A-69F4-4F3D-89BC-2E20EA7F13F2}"/>
              </a:ext>
            </a:extLst>
          </p:cNvPr>
          <p:cNvSpPr txBox="1"/>
          <p:nvPr/>
        </p:nvSpPr>
        <p:spPr>
          <a:xfrm>
            <a:off x="157960" y="4613893"/>
            <a:ext cx="12034040" cy="646331"/>
          </a:xfrm>
          <a:prstGeom prst="rect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झिमरुक गा.पा. वडा नं. ५  ओखरकोटमा निर्माणाधिन सामुदायिक होम स्टे भवन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0DD944-5AC9-430B-A175-DBA9BE94AA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4" r="1791"/>
          <a:stretch/>
        </p:blipFill>
        <p:spPr>
          <a:xfrm>
            <a:off x="157960" y="89729"/>
            <a:ext cx="11876079" cy="4346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22010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20929E-6AF1-42A1-A599-F2A7F59E6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47"/>
            <a:ext cx="6610350" cy="4963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6E5C75-5AC4-41E9-AEC5-9C17DA499C2C}"/>
              </a:ext>
            </a:extLst>
          </p:cNvPr>
          <p:cNvSpPr txBox="1"/>
          <p:nvPr/>
        </p:nvSpPr>
        <p:spPr>
          <a:xfrm>
            <a:off x="-66674" y="4492229"/>
            <a:ext cx="6743700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झिमरुक गाउँपालिकाका सहकारीहरुलाई संचालन गरिएको ७ दिने लेखा व्यवस्था तथा सहकारी शिक्षा सम्वन्धी तालिम कार्यक्रमको उद्‍घाटन गर्दै गा.पा.अध्यक्ष तिलक व.जि.सी.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kila" panose="020B0604020202020204" pitchFamily="34" charset="0"/>
              <a:ea typeface="+mn-ea"/>
              <a:cs typeface="Kokil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6412FA-AE52-45E0-B4E2-B933CBA65E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r="9355" b="14288"/>
          <a:stretch/>
        </p:blipFill>
        <p:spPr>
          <a:xfrm>
            <a:off x="6743702" y="0"/>
            <a:ext cx="5638798" cy="4963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CCAE6F-AF2E-4268-BB35-35EE2543FD73}"/>
              </a:ext>
            </a:extLst>
          </p:cNvPr>
          <p:cNvSpPr txBox="1"/>
          <p:nvPr/>
        </p:nvSpPr>
        <p:spPr>
          <a:xfrm>
            <a:off x="6610351" y="4879181"/>
            <a:ext cx="5772149" cy="10772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गरिवी निवारणको लागि लघु उद्यम कार्यक्रम अन्तर्गत ८ दिने उद्यमशिलता सम्वन्धी तालिम कार्यक्रम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kila" panose="020B0604020202020204" pitchFamily="34" charset="0"/>
              <a:ea typeface="+mn-ea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350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F07EE9-1D58-4BA5-AF08-323B7C2AD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0"/>
            <a:ext cx="8229600" cy="6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6E5C75-5AC4-41E9-AEC5-9C17DA499C2C}"/>
              </a:ext>
            </a:extLst>
          </p:cNvPr>
          <p:cNvSpPr txBox="1"/>
          <p:nvPr/>
        </p:nvSpPr>
        <p:spPr>
          <a:xfrm>
            <a:off x="5905499" y="4919008"/>
            <a:ext cx="628650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गाउँपालिकाको  प्रशासकीय भवन  अगाडिको फिल्ड सम्म्याउनको लागि लोडर लगाउँदै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kila" panose="020B0604020202020204" pitchFamily="34" charset="0"/>
              <a:ea typeface="+mn-ea"/>
              <a:cs typeface="Kokil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F6BE52-0807-4E99-855D-F7787D0E2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41"/>
            <a:ext cx="5295900" cy="4162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850911-60AC-4D21-A4A0-06334B151C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7" t="11326"/>
          <a:stretch/>
        </p:blipFill>
        <p:spPr>
          <a:xfrm>
            <a:off x="-114300" y="2571381"/>
            <a:ext cx="6076950" cy="4343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9723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92095-B681-4996-9B90-BB568BB9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7400"/>
            <a:ext cx="12192000" cy="1905000"/>
          </a:xfrm>
        </p:spPr>
        <p:txBody>
          <a:bodyPr>
            <a:noAutofit/>
          </a:bodyPr>
          <a:lstStyle/>
          <a:p>
            <a:r>
              <a:rPr lang="ne-NP" sz="5400"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गाउँपालिकाको आन्तरिक आम्दानी</a:t>
            </a:r>
            <a:endParaRPr lang="en-US" sz="54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4E1CC8-05B6-4B27-B9B3-3221673C9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BBB7F5-0C59-4A91-9A06-7CFC472FF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25" y="57446"/>
            <a:ext cx="8258175" cy="6200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F2C0DF-C0FC-4049-86A5-EA66E7F79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47"/>
            <a:ext cx="8258175" cy="6200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6E5C75-5AC4-41E9-AEC5-9C17DA499C2C}"/>
              </a:ext>
            </a:extLst>
          </p:cNvPr>
          <p:cNvSpPr txBox="1"/>
          <p:nvPr/>
        </p:nvSpPr>
        <p:spPr>
          <a:xfrm>
            <a:off x="0" y="6057901"/>
            <a:ext cx="12192000" cy="80010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लैङ्गिक हिंसा विरुद्ध १६ दिने अभियान कार्यक्रम संचालन गर्दै वडा नं. ८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,</a:t>
            </a:r>
            <a:r>
              <a:rPr kumimoji="0" lang="ne-N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टिमुरचौर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kila" panose="020B0604020202020204" pitchFamily="34" charset="0"/>
              <a:ea typeface="+mn-ea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7081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11F78-7C80-4452-9736-8355CE82C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4" y="-1"/>
            <a:ext cx="6096000" cy="4577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985DBD-CC70-4C88-8C00-CD9B27E77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6"/>
          <a:stretch/>
        </p:blipFill>
        <p:spPr>
          <a:xfrm>
            <a:off x="6048377" y="3281873"/>
            <a:ext cx="6096000" cy="309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0AD994-9693-4158-9E15-D38285B345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7" t="12969" r="6039" b="9826"/>
          <a:stretch/>
        </p:blipFill>
        <p:spPr>
          <a:xfrm>
            <a:off x="331376" y="21298"/>
            <a:ext cx="5812248" cy="68367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6E5C75-5AC4-41E9-AEC5-9C17DA499C2C}"/>
              </a:ext>
            </a:extLst>
          </p:cNvPr>
          <p:cNvSpPr txBox="1"/>
          <p:nvPr/>
        </p:nvSpPr>
        <p:spPr>
          <a:xfrm>
            <a:off x="-47624" y="5637920"/>
            <a:ext cx="12239624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झिमरुक गाउँपालिका मच्छीमा नागरिक आरोग्य सेवा केन्द्रको समुदघाटन  गर्दै माननीय सभासद श्री कृष्णध्वज खड्का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kila" panose="020B0604020202020204" pitchFamily="34" charset="0"/>
              <a:ea typeface="+mn-ea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4732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F2E67F-94D4-4980-A7C4-BCD97E47E93B}"/>
              </a:ext>
            </a:extLst>
          </p:cNvPr>
          <p:cNvGrpSpPr/>
          <p:nvPr/>
        </p:nvGrpSpPr>
        <p:grpSpPr>
          <a:xfrm>
            <a:off x="50697" y="0"/>
            <a:ext cx="12141303" cy="6554507"/>
            <a:chOff x="50697" y="0"/>
            <a:chExt cx="12141303" cy="65545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47A19C3-39A0-4F81-B897-C6CD7F743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97" y="0"/>
              <a:ext cx="8739342" cy="65545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F5B54E8-DBB0-4D2B-923C-B05691F399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3" b="10525"/>
            <a:stretch/>
          </p:blipFill>
          <p:spPr>
            <a:xfrm>
              <a:off x="7093973" y="0"/>
              <a:ext cx="5098027" cy="64529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66E5C75-5AC4-41E9-AEC5-9C17DA499C2C}"/>
              </a:ext>
            </a:extLst>
          </p:cNvPr>
          <p:cNvSpPr txBox="1"/>
          <p:nvPr/>
        </p:nvSpPr>
        <p:spPr>
          <a:xfrm>
            <a:off x="50697" y="6324600"/>
            <a:ext cx="1214130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झिमरुक गाउँपालिकाको कृषि तालिम तथा नमुना प्रर्दशनी केन्द्रमा  कृषकहरु आलु उत्पादन गर्ने तालिममा सहभागी  ।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kila" panose="020B0604020202020204" pitchFamily="34" charset="0"/>
              <a:ea typeface="+mn-ea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7511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4364DD8-C3DC-4EE8-A6C2-CC0AD3B016DB}"/>
              </a:ext>
            </a:extLst>
          </p:cNvPr>
          <p:cNvGrpSpPr/>
          <p:nvPr/>
        </p:nvGrpSpPr>
        <p:grpSpPr>
          <a:xfrm>
            <a:off x="0" y="73410"/>
            <a:ext cx="12192000" cy="6865685"/>
            <a:chOff x="0" y="-7685"/>
            <a:chExt cx="12192000" cy="68656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02D5C93-8AD3-4D46-A7CD-49E12F2C2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6191" y="-7685"/>
              <a:ext cx="7305809" cy="54793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1180FFC-3153-40A7-B3C6-D13CFC193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143500" cy="685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66E5C75-5AC4-41E9-AEC5-9C17DA499C2C}"/>
              </a:ext>
            </a:extLst>
          </p:cNvPr>
          <p:cNvSpPr txBox="1"/>
          <p:nvPr/>
        </p:nvSpPr>
        <p:spPr>
          <a:xfrm>
            <a:off x="5111238" y="5560452"/>
            <a:ext cx="7080762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कृषकहरुलाई नमुना कृषि फर्ममा विउ लगाउन सिकाउदै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kila" panose="020B0604020202020204" pitchFamily="34" charset="0"/>
              <a:ea typeface="+mn-ea"/>
              <a:cs typeface="Kokila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82753F-7ABA-4E3E-930F-2984998418D5}"/>
              </a:ext>
            </a:extLst>
          </p:cNvPr>
          <p:cNvSpPr txBox="1"/>
          <p:nvPr/>
        </p:nvSpPr>
        <p:spPr>
          <a:xfrm>
            <a:off x="0" y="6449939"/>
            <a:ext cx="4886191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OJT </a:t>
            </a:r>
            <a:r>
              <a:rPr kumimoji="0" lang="ne-NP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मा आएका विद्यार्थीहरु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 </a:t>
            </a:r>
            <a:r>
              <a:rPr kumimoji="0" lang="ne-NP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च्याउको मुडा राख्दै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kila" panose="020B0604020202020204" pitchFamily="34" charset="0"/>
              <a:ea typeface="+mn-ea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5402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66E5C75-5AC4-41E9-AEC5-9C17DA499C2C}"/>
              </a:ext>
            </a:extLst>
          </p:cNvPr>
          <p:cNvSpPr txBox="1"/>
          <p:nvPr/>
        </p:nvSpPr>
        <p:spPr>
          <a:xfrm>
            <a:off x="-3997" y="6314697"/>
            <a:ext cx="1212102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अमर सिंह मा.वि. सौतामारेमा निर्माण भएको  विद्यालयको ४ कोठे नयाँ भवन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kila" panose="020B0604020202020204" pitchFamily="34" charset="0"/>
              <a:ea typeface="+mn-ea"/>
              <a:cs typeface="Kokil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BD2767-2844-436D-ADBF-865F6831F7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" r="8787" b="2921"/>
          <a:stretch/>
        </p:blipFill>
        <p:spPr>
          <a:xfrm>
            <a:off x="171451" y="286784"/>
            <a:ext cx="11906250" cy="6027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17368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66E5C75-5AC4-41E9-AEC5-9C17DA499C2C}"/>
              </a:ext>
            </a:extLst>
          </p:cNvPr>
          <p:cNvSpPr txBox="1"/>
          <p:nvPr/>
        </p:nvSpPr>
        <p:spPr>
          <a:xfrm>
            <a:off x="70977" y="5781297"/>
            <a:ext cx="1212102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वडा नं. १ सौतामारेमा निर्माण भएको सभाहल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kila" panose="020B0604020202020204" pitchFamily="34" charset="0"/>
              <a:ea typeface="+mn-ea"/>
              <a:cs typeface="Kokil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E64945-6B9E-406A-8292-4A3F9A906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7" y="-37726"/>
            <a:ext cx="12121023" cy="5618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98640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66E5C75-5AC4-41E9-AEC5-9C17DA499C2C}"/>
              </a:ext>
            </a:extLst>
          </p:cNvPr>
          <p:cNvSpPr txBox="1"/>
          <p:nvPr/>
        </p:nvSpPr>
        <p:spPr>
          <a:xfrm>
            <a:off x="70977" y="5781297"/>
            <a:ext cx="1212102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ने.रा.मा.वि. मार्कावाङ्ग वडा नं. ६ मा  निर्माण भएको वास सहितको शौचालय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kila" panose="020B0604020202020204" pitchFamily="34" charset="0"/>
              <a:ea typeface="+mn-ea"/>
              <a:cs typeface="Kokil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4A00E4-304C-491E-9598-54F15727E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316"/>
            <a:ext cx="12192000" cy="548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896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66E5C75-5AC4-41E9-AEC5-9C17DA499C2C}"/>
              </a:ext>
            </a:extLst>
          </p:cNvPr>
          <p:cNvSpPr txBox="1"/>
          <p:nvPr/>
        </p:nvSpPr>
        <p:spPr>
          <a:xfrm>
            <a:off x="-60215" y="5775311"/>
            <a:ext cx="12191999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झिमरुक रिङ्गरोडको ग्राभेल हुनु पूर्व  र पछिको अवस्था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kila" panose="020B0604020202020204" pitchFamily="34" charset="0"/>
              <a:ea typeface="+mn-ea"/>
              <a:cs typeface="Kokil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1A87E-5206-4939-989A-7248D76AB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053" y="75202"/>
            <a:ext cx="11743786" cy="5284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CEB1AE-2294-4FDC-953B-19107411A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933" y="3632615"/>
            <a:ext cx="3485851" cy="1808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E6BEEC-3ABE-4E2F-B060-A0712C7FBE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07"/>
          <a:stretch/>
        </p:blipFill>
        <p:spPr>
          <a:xfrm>
            <a:off x="8740991" y="84103"/>
            <a:ext cx="3485851" cy="21098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03F861-ED56-423A-B3A5-7C3DB62915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156" b="29444"/>
          <a:stretch/>
        </p:blipFill>
        <p:spPr>
          <a:xfrm>
            <a:off x="-119971" y="18052"/>
            <a:ext cx="3801612" cy="54226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A0F3DE-827F-4A97-B3C6-13BE655D5690}"/>
              </a:ext>
            </a:extLst>
          </p:cNvPr>
          <p:cNvSpPr txBox="1"/>
          <p:nvPr/>
        </p:nvSpPr>
        <p:spPr>
          <a:xfrm>
            <a:off x="-83603" y="4965139"/>
            <a:ext cx="2987784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ग्राभेल पछी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kila" panose="020B0604020202020204" pitchFamily="34" charset="0"/>
              <a:ea typeface="+mn-ea"/>
              <a:cs typeface="Kokila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9F249-159C-437B-809E-CEFFE48ACFFF}"/>
              </a:ext>
            </a:extLst>
          </p:cNvPr>
          <p:cNvSpPr txBox="1"/>
          <p:nvPr/>
        </p:nvSpPr>
        <p:spPr>
          <a:xfrm>
            <a:off x="8645933" y="2879858"/>
            <a:ext cx="3390793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ग्राभेल पूर्व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kila" panose="020B0604020202020204" pitchFamily="34" charset="0"/>
              <a:ea typeface="+mn-ea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95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352BE-BF98-4A28-BF8D-C73632B8E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42" y="4837471"/>
            <a:ext cx="5908957" cy="1869986"/>
          </a:xfrm>
        </p:spPr>
        <p:txBody>
          <a:bodyPr>
            <a:noAutofit/>
          </a:bodyPr>
          <a:lstStyle/>
          <a:p>
            <a:pPr algn="ctr"/>
            <a:r>
              <a:rPr lang="ne-NP" sz="3200"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गाउँपालिकामा  १५ शैयाको अस्पताल निर्माण हुने स्थान ढाँडाको स्थलगत  अनुमगन गर्दै गा.पा.अध्यक्ष तिलक वहादुर जि.सी.</a:t>
            </a:r>
            <a:r>
              <a:rPr lang="en-US" sz="3200">
                <a:latin typeface="Kokila" panose="020B0604020202020204" pitchFamily="34" charset="0"/>
                <a:cs typeface="Kokila" panose="020B0604020202020204" pitchFamily="34" charset="0"/>
              </a:rPr>
              <a:t> ,</a:t>
            </a:r>
            <a:r>
              <a:rPr lang="ne-NP" sz="3200">
                <a:latin typeface="Kokila" panose="020B0604020202020204" pitchFamily="34" charset="0"/>
                <a:cs typeface="Kokila" panose="020B0604020202020204" pitchFamily="34" charset="0"/>
              </a:rPr>
              <a:t>प्र.प्र. अधिकृत कमल प्रसाद भुसाल सहितको टिम</a:t>
            </a:r>
            <a:endParaRPr lang="en-US" sz="32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3BC5FE-960F-4684-9715-954DBA0C2C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43"/>
            <a:ext cx="6240568" cy="4686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F05040-3CBB-4D5A-851C-012E0EC4B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61" y="150543"/>
            <a:ext cx="5914940" cy="4436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A44C102-9BB5-494B-9BFB-1C6F25AE31EC}"/>
              </a:ext>
            </a:extLst>
          </p:cNvPr>
          <p:cNvSpPr txBox="1">
            <a:spLocks/>
          </p:cNvSpPr>
          <p:nvPr/>
        </p:nvSpPr>
        <p:spPr>
          <a:xfrm>
            <a:off x="6693081" y="5136062"/>
            <a:ext cx="53118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j-ea"/>
                <a:cs typeface="Kokila" panose="020B0604020202020204" pitchFamily="34" charset="0"/>
              </a:rPr>
              <a:t>झिमरुक गाउँपालिकामा कृषि तालिम तथा नमुना प्रदर्शनी केन्द्रको अनुमगन गर्दै अध्यक्ष तिलक वहादुर जि.सी. सहितको टिम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kila" panose="020B0604020202020204" pitchFamily="34" charset="0"/>
              <a:ea typeface="+mj-ea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2226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352BE-BF98-4A28-BF8D-C73632B8E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21507"/>
            <a:ext cx="12192000" cy="1316307"/>
          </a:xfrm>
        </p:spPr>
        <p:txBody>
          <a:bodyPr>
            <a:noAutofit/>
          </a:bodyPr>
          <a:lstStyle/>
          <a:p>
            <a:pPr algn="ctr"/>
            <a:r>
              <a:rPr lang="ne-NP" sz="3200"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गाउँपालिकामा वडा नं. २ गडिकोट आलमदेवी मन्दिर अगाडि निर्माण गरिएको सिढी र  गृहेली पार्क </a:t>
            </a:r>
            <a:endParaRPr lang="en-US" sz="32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187796-80BF-4494-BFA0-A51136C3C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966" y="0"/>
            <a:ext cx="6509034" cy="48215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7F9395-122F-4CD6-9A83-561C219D8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43"/>
            <a:ext cx="6509034" cy="48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43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C59B127-F78E-47F1-8434-591238138A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8909946"/>
              </p:ext>
            </p:extLst>
          </p:nvPr>
        </p:nvGraphicFramePr>
        <p:xfrm>
          <a:off x="0" y="0"/>
          <a:ext cx="11963400" cy="655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55862">
                  <a:extLst>
                    <a:ext uri="{9D8B030D-6E8A-4147-A177-3AD203B41FA5}">
                      <a16:colId xmlns:a16="http://schemas.microsoft.com/office/drawing/2014/main" val="3425889931"/>
                    </a:ext>
                  </a:extLst>
                </a:gridCol>
                <a:gridCol w="2952992">
                  <a:extLst>
                    <a:ext uri="{9D8B030D-6E8A-4147-A177-3AD203B41FA5}">
                      <a16:colId xmlns:a16="http://schemas.microsoft.com/office/drawing/2014/main" val="1298105426"/>
                    </a:ext>
                  </a:extLst>
                </a:gridCol>
                <a:gridCol w="2725838">
                  <a:extLst>
                    <a:ext uri="{9D8B030D-6E8A-4147-A177-3AD203B41FA5}">
                      <a16:colId xmlns:a16="http://schemas.microsoft.com/office/drawing/2014/main" val="171827527"/>
                    </a:ext>
                  </a:extLst>
                </a:gridCol>
                <a:gridCol w="3028708">
                  <a:extLst>
                    <a:ext uri="{9D8B030D-6E8A-4147-A177-3AD203B41FA5}">
                      <a16:colId xmlns:a16="http://schemas.microsoft.com/office/drawing/2014/main" val="629716015"/>
                    </a:ext>
                  </a:extLst>
                </a:gridCol>
              </a:tblGrid>
              <a:tr h="34038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ne-NP" sz="2000" b="1" u="none" strike="noStrike">
                          <a:effectLst/>
                          <a:cs typeface="Kalimati" panose="00000400000000000000" pitchFamily="2"/>
                        </a:rPr>
                        <a:t>झिमरुक गाउँपालिकाको आ.व. २०७७/०७८ को आम्दानी</a:t>
                      </a:r>
                      <a:endParaRPr lang="ne-NP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571541"/>
                  </a:ext>
                </a:extLst>
              </a:tr>
              <a:tr h="6566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cs typeface="Kalimati" panose="00000400000000000000" pitchFamily="2"/>
                        </a:rPr>
                        <a:t> </a:t>
                      </a:r>
                      <a:r>
                        <a:rPr lang="ne-NP" sz="2000" u="none" strike="noStrike">
                          <a:effectLst/>
                          <a:cs typeface="Kalimati" panose="00000400000000000000" pitchFamily="2"/>
                        </a:rPr>
                        <a:t>स्रोत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cs typeface="Kalimati" panose="00000400000000000000" pitchFamily="2"/>
                        </a:rPr>
                        <a:t> </a:t>
                      </a:r>
                    </a:p>
                    <a:p>
                      <a:pPr algn="ctr" fontAlgn="b"/>
                      <a:r>
                        <a:rPr lang="ne-NP" sz="2000" u="none" strike="noStrike">
                          <a:effectLst/>
                          <a:cs typeface="Kalimati" panose="00000400000000000000" pitchFamily="2"/>
                        </a:rPr>
                        <a:t>जम्मा वजेट</a:t>
                      </a:r>
                      <a:endParaRPr lang="ne-NP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u="none" strike="noStrike">
                          <a:effectLst/>
                          <a:cs typeface="Kalimati" panose="00000400000000000000" pitchFamily="2"/>
                        </a:rPr>
                        <a:t>आम्दानी </a:t>
                      </a:r>
                      <a:endParaRPr lang="ne-NP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u="none" strike="noStrike">
                          <a:effectLst/>
                          <a:cs typeface="Kalimati" panose="00000400000000000000" pitchFamily="2"/>
                        </a:rPr>
                        <a:t>बाँकी</a:t>
                      </a:r>
                      <a:endParaRPr lang="ne-NP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1692934"/>
                  </a:ext>
                </a:extLst>
              </a:tr>
              <a:tr h="979907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u="none" strike="noStrike">
                          <a:effectLst/>
                          <a:cs typeface="Kalimati" panose="00000400000000000000" pitchFamily="2"/>
                        </a:rPr>
                        <a:t>संघीय सरकार</a:t>
                      </a:r>
                      <a:endParaRPr lang="ne-NP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 </a:t>
                      </a:r>
                    </a:p>
                    <a:p>
                      <a:pPr algn="ctr" fontAlgn="b"/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36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करोड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30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49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हजार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350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36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करोड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30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49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हजार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350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367467"/>
                  </a:ext>
                </a:extLst>
              </a:tr>
              <a:tr h="979907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u="none" strike="noStrike">
                          <a:effectLst/>
                          <a:cs typeface="Kalimati" panose="00000400000000000000" pitchFamily="2"/>
                        </a:rPr>
                        <a:t>प्रदेश सरकार</a:t>
                      </a:r>
                      <a:endParaRPr lang="ne-NP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 </a:t>
                      </a:r>
                    </a:p>
                    <a:p>
                      <a:pPr algn="ctr" fontAlgn="b"/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4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करोड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21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12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हजार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4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करोड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17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22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हजार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3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9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० हजार -कम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6832353"/>
                  </a:ext>
                </a:extLst>
              </a:tr>
              <a:tr h="979907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u="none" strike="noStrike">
                          <a:effectLst/>
                          <a:cs typeface="Kalimati" panose="00000400000000000000" pitchFamily="2"/>
                        </a:rPr>
                        <a:t>राजश्व बाँडफाँड -संघीय सरकार</a:t>
                      </a:r>
                      <a:endParaRPr lang="ne-NP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 </a:t>
                      </a:r>
                    </a:p>
                    <a:p>
                      <a:pPr algn="ctr" fontAlgn="b"/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8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करोड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6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24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हजार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610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6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करोड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98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52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हजार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359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1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करोड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7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72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हजार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250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-कम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0614556"/>
                  </a:ext>
                </a:extLst>
              </a:tr>
              <a:tr h="656639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u="none" strike="noStrike">
                          <a:effectLst/>
                          <a:cs typeface="Kalimati" panose="00000400000000000000" pitchFamily="2"/>
                        </a:rPr>
                        <a:t>राजश्व बाँडफाँड -प्रदेश सरकार</a:t>
                      </a:r>
                      <a:endParaRPr lang="ne-NP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 </a:t>
                      </a:r>
                    </a:p>
                    <a:p>
                      <a:pPr algn="ctr" fontAlgn="b"/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37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99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हजार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52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26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हजार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399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14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27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हजार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399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-बढी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0877141"/>
                  </a:ext>
                </a:extLst>
              </a:tr>
              <a:tr h="979907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u="none" strike="noStrike">
                          <a:effectLst/>
                          <a:cs typeface="Kalimati" panose="00000400000000000000" pitchFamily="2"/>
                        </a:rPr>
                        <a:t>आन्तरिक स्रोत</a:t>
                      </a:r>
                      <a:endParaRPr lang="ne-NP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 </a:t>
                      </a:r>
                    </a:p>
                    <a:p>
                      <a:pPr algn="ctr" fontAlgn="b"/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1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करोड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88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85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हजार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472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1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करोड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92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20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हजार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638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3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35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हजार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166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बढी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762448"/>
                  </a:ext>
                </a:extLst>
              </a:tr>
              <a:tr h="9799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cs typeface="Kalimati" panose="00000400000000000000" pitchFamily="2"/>
                        </a:rPr>
                        <a:t> </a:t>
                      </a:r>
                      <a:r>
                        <a:rPr lang="ne-NP" sz="2000" u="none" strike="noStrike">
                          <a:effectLst/>
                          <a:cs typeface="Kalimati" panose="00000400000000000000" pitchFamily="2"/>
                        </a:rPr>
                        <a:t>जम्मा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 </a:t>
                      </a:r>
                    </a:p>
                    <a:p>
                      <a:pPr algn="ctr" fontAlgn="b"/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50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करोड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84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70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हजार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432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49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करोड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90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70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हजार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747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93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99</a:t>
                      </a:r>
                      <a:r>
                        <a:rPr lang="ne-NP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हजार </a:t>
                      </a:r>
                      <a:r>
                        <a:rPr lang="en-US" sz="20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684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18088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F1F206-3EB8-41A7-A1DE-4B4A9398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4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14CB8D-E3EF-4D17-A283-FCD1CC6FB8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" t="12118" b="4827"/>
          <a:stretch/>
        </p:blipFill>
        <p:spPr>
          <a:xfrm>
            <a:off x="90994" y="3581400"/>
            <a:ext cx="3931540" cy="2671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E09434-295B-42BE-8A16-F2A95F8DE4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2" y="133349"/>
            <a:ext cx="3931541" cy="29527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C3783D-8700-49BC-852E-42917ECC4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34" y="133349"/>
            <a:ext cx="8093266" cy="60783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4A2BD2-3351-464F-A8CE-2147DBC02A2A}"/>
              </a:ext>
            </a:extLst>
          </p:cNvPr>
          <p:cNvSpPr txBox="1"/>
          <p:nvPr/>
        </p:nvSpPr>
        <p:spPr>
          <a:xfrm>
            <a:off x="112206" y="5691020"/>
            <a:ext cx="11988800" cy="10772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झिमरुक गा.पा.का धार्मिक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,</a:t>
            </a:r>
            <a:r>
              <a:rPr kumimoji="0" lang="ne-NP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सांस्कृतिक तथा  पर्यटकीय स्थलको  चित्रहरु गा.पा.का पदाधिकारी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,</a:t>
            </a:r>
            <a:r>
              <a:rPr kumimoji="0" lang="ne-NP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कर्मचारी समक्ष प्रदर्शन गर्दै  चित्रकारहरुको टिम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kila" panose="020B0604020202020204" pitchFamily="34" charset="0"/>
              <a:ea typeface="+mn-ea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8518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6D870F-0B7D-4081-BB24-ECF31752D6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6" y="31871"/>
            <a:ext cx="7334699" cy="5501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83721D-3F17-4BFC-8A6F-54F07974C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25" y="16373"/>
            <a:ext cx="4562875" cy="34221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66E125-675F-4A5D-B7E3-30D4AB547C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25" y="3419470"/>
            <a:ext cx="4562876" cy="34221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9D6DFF-A047-4718-A887-B69B28F42987}"/>
              </a:ext>
            </a:extLst>
          </p:cNvPr>
          <p:cNvSpPr txBox="1"/>
          <p:nvPr/>
        </p:nvSpPr>
        <p:spPr>
          <a:xfrm>
            <a:off x="278969" y="5811864"/>
            <a:ext cx="7485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प्रधानमन्त्री रोगजार कार्यक्रम मार्फत संचालन भएको ढुङ्गे बगैचा झिमरुक ८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,</a:t>
            </a:r>
            <a:r>
              <a:rPr kumimoji="0" lang="ne-NP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टिमुरचौर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kila" panose="020B0604020202020204" pitchFamily="34" charset="0"/>
              <a:ea typeface="+mn-ea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2678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DFC678-D414-4809-BC80-36DD10083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" t="340" r="5679"/>
          <a:stretch/>
        </p:blipFill>
        <p:spPr>
          <a:xfrm>
            <a:off x="-5223" y="133351"/>
            <a:ext cx="12083917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6E5C75-5AC4-41E9-AEC5-9C17DA499C2C}"/>
              </a:ext>
            </a:extLst>
          </p:cNvPr>
          <p:cNvSpPr txBox="1"/>
          <p:nvPr/>
        </p:nvSpPr>
        <p:spPr>
          <a:xfrm>
            <a:off x="-3997" y="6314697"/>
            <a:ext cx="1212102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प्रभात मा.वि. आहालखोलामा निर्माण भएको  विद्यालयको ४ कोठे नयाँ भवन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kila" panose="020B0604020202020204" pitchFamily="34" charset="0"/>
              <a:ea typeface="+mn-ea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7051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5B63B-6039-47F9-9101-49BD0429D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8B572A-80CE-43A8-A2E5-895A40AB5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27473" r="15938" b="9402"/>
          <a:stretch/>
        </p:blipFill>
        <p:spPr>
          <a:xfrm>
            <a:off x="148068" y="4627939"/>
            <a:ext cx="4728731" cy="223006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F6C260-8709-4B9C-B5ED-F3FC3B486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5" t="26477" r="15884" b="25908"/>
          <a:stretch/>
        </p:blipFill>
        <p:spPr>
          <a:xfrm>
            <a:off x="7943850" y="4627939"/>
            <a:ext cx="4100081" cy="211814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B50121-799A-4C99-A921-A556BCE38E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3" b="26345"/>
          <a:stretch/>
        </p:blipFill>
        <p:spPr>
          <a:xfrm>
            <a:off x="148069" y="111919"/>
            <a:ext cx="11951268" cy="4438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D9108E-6F92-4B13-ABD6-F613F63ADE5F}"/>
              </a:ext>
            </a:extLst>
          </p:cNvPr>
          <p:cNvSpPr txBox="1"/>
          <p:nvPr/>
        </p:nvSpPr>
        <p:spPr>
          <a:xfrm>
            <a:off x="4943474" y="4795897"/>
            <a:ext cx="2933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e-NP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आ.व. २०७६/०७७ स्थानीय तहको संस्थागत क्षमता स्व मूल्याङ्कन तथा अभिमुखीकरण कार्यक्रम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kila" panose="020B0604020202020204" pitchFamily="34" charset="0"/>
              <a:ea typeface="+mn-ea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972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E37CFB-13A4-4310-83FC-3653A099C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5562600" cy="741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5FE9AF-2B08-4799-8D41-CD62B80C8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0"/>
            <a:ext cx="6477000" cy="714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7D19AC-1A44-4A90-9217-E5760F24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508625"/>
            <a:ext cx="12039600" cy="118110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ne-NP" sz="3200" b="1">
                <a:latin typeface="Kitu" pitchFamily="2" charset="0"/>
                <a:cs typeface="Kokila" panose="020B0604020202020204" pitchFamily="34" charset="0"/>
              </a:rPr>
              <a:t>झिमरुक गा.पा. वडा नं. ८ अन्तर्गत  ढाँड-गब्दी-टिमुरचौर-दिहाल्ना मो.बा.को बास्टारी खण्डमा ग्वाविन जाली लगाउने काम</a:t>
            </a:r>
            <a:endParaRPr lang="en-US" sz="3200" b="1">
              <a:latin typeface="Kitu" pitchFamily="2" charset="0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564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AD4590-062F-4DCB-9A98-EC6A86C6B2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3" r="-166" b="25468"/>
          <a:stretch/>
        </p:blipFill>
        <p:spPr>
          <a:xfrm>
            <a:off x="6733619" y="2953580"/>
            <a:ext cx="5573486" cy="3759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1E509E-12E8-4E77-95EF-E2BB71BC5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3" y="2601092"/>
            <a:ext cx="4446640" cy="33396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85667F-D133-40F2-A0E8-A5973CFF0E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3" r="-166" b="25468"/>
          <a:stretch/>
        </p:blipFill>
        <p:spPr>
          <a:xfrm>
            <a:off x="4498258" y="4078436"/>
            <a:ext cx="3905746" cy="2634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BAF1D5-15F0-4EFF-85A9-C7009C7FB4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2" b="13441"/>
          <a:stretch/>
        </p:blipFill>
        <p:spPr>
          <a:xfrm>
            <a:off x="4453640" y="0"/>
            <a:ext cx="7782978" cy="46277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59C2A0-3101-4C1E-89B7-8816E614F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2" y="112152"/>
            <a:ext cx="4336026" cy="32565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B00162-4ED3-4C81-9CAE-788F8EC66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83" y="5486400"/>
            <a:ext cx="4348457" cy="1349637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ne-NP" sz="3200">
                <a:latin typeface="Kokila" panose="020B0604020202020204" pitchFamily="34" charset="0"/>
                <a:cs typeface="Kokila" panose="020B0604020202020204" pitchFamily="34" charset="0"/>
              </a:rPr>
              <a:t>मुख्यमन्त्री ग्रामिण विकास तथा रोजगार  कार्यक्रम अन्तर्गत बोयर जातको बोका</a:t>
            </a:r>
            <a:r>
              <a:rPr lang="en-US" sz="320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ne-NP" sz="3200">
                <a:latin typeface="Kokila" panose="020B0604020202020204" pitchFamily="34" charset="0"/>
                <a:cs typeface="Kokila" panose="020B0604020202020204" pitchFamily="34" charset="0"/>
              </a:rPr>
              <a:t>र मुर्रा जातको रागाँहरु वितरण गर्दै</a:t>
            </a:r>
            <a:endParaRPr lang="en-US" sz="32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3541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715342-1A7B-43AA-812C-DA3423A32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65173" cy="4704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C32123-B9EC-4114-860B-E06BFA258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9705" y="4838700"/>
            <a:ext cx="6466650" cy="174326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ne-NP" sz="3600" b="1">
                <a:latin typeface="Kokila" panose="020B0604020202020204" pitchFamily="34" charset="0"/>
                <a:cs typeface="Kokila" panose="020B0604020202020204" pitchFamily="34" charset="0"/>
              </a:rPr>
              <a:t>गा.पा.उपाध्यक्ष पवित्रा जि.सी</a:t>
            </a:r>
            <a:r>
              <a:rPr lang="en-US" sz="3600" b="1">
                <a:latin typeface="Kokila" panose="020B0604020202020204" pitchFamily="34" charset="0"/>
                <a:cs typeface="Kokila" panose="020B0604020202020204" pitchFamily="34" charset="0"/>
              </a:rPr>
              <a:t>,</a:t>
            </a:r>
            <a:r>
              <a:rPr lang="ne-NP" sz="3600" b="1">
                <a:latin typeface="Kokila" panose="020B0604020202020204" pitchFamily="34" charset="0"/>
                <a:cs typeface="Kokila" panose="020B0604020202020204" pitchFamily="34" charset="0"/>
              </a:rPr>
              <a:t>प्रमुख प्रशासकीय अधिकृत कमल प्रसाद भुसाल सहितको प्राविधिक टिमले झिमरुक गा.पा. वडा नं. ६  मच्छी- बोकेटारी- पाकुरी रुख मो.वा.को अनुगमन गर्दै </a:t>
            </a:r>
            <a:endParaRPr lang="en-US" sz="3600" b="1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B1C67C3-29C0-4DB4-A3D7-ECA30F4066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05"/>
          <a:stretch/>
        </p:blipFill>
        <p:spPr>
          <a:xfrm>
            <a:off x="6436945" y="276033"/>
            <a:ext cx="5620003" cy="4428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61498D7-710D-4EC2-877D-B4DCE66BB536}"/>
              </a:ext>
            </a:extLst>
          </p:cNvPr>
          <p:cNvSpPr txBox="1">
            <a:spLocks/>
          </p:cNvSpPr>
          <p:nvPr/>
        </p:nvSpPr>
        <p:spPr>
          <a:xfrm>
            <a:off x="6265173" y="4991100"/>
            <a:ext cx="5531603" cy="1590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e-NP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kila" panose="020B0604020202020204" pitchFamily="34" charset="0"/>
                <a:ea typeface="+mn-ea"/>
                <a:cs typeface="Kokila" panose="020B0604020202020204" pitchFamily="34" charset="0"/>
              </a:rPr>
              <a:t>झिमरुक गा.पा. वडा नं. ५ ओखरकोटमा  निर्माणाधीन सामुदायिक होमस्टे भवन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kila" panose="020B0604020202020204" pitchFamily="34" charset="0"/>
              <a:ea typeface="+mn-ea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6294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EF1AD-B2C6-4234-8823-D7D1C3489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1200"/>
            <a:ext cx="11582400" cy="1295400"/>
          </a:xfrm>
        </p:spPr>
        <p:txBody>
          <a:bodyPr>
            <a:normAutofit/>
          </a:bodyPr>
          <a:lstStyle/>
          <a:p>
            <a:r>
              <a:rPr lang="ne-NP" sz="6600">
                <a:cs typeface="Kalimati" panose="00000400000000000000" pitchFamily="2"/>
              </a:rPr>
              <a:t>यहाँहरुका कुनै जिज्ञासाहरु </a:t>
            </a:r>
            <a:r>
              <a:rPr lang="en-US" sz="6600">
                <a:cs typeface="Kalimati" panose="00000400000000000000" pitchFamily="2"/>
              </a:rPr>
              <a:t>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A9E865-6048-4090-8FE4-E03D75EB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4E3BB6-97F6-4013-8B8B-6D003C12C0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16"/>
          <a:stretch/>
        </p:blipFill>
        <p:spPr>
          <a:xfrm>
            <a:off x="266700" y="0"/>
            <a:ext cx="11658600" cy="582020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028DF9-2862-4BD6-AFFC-B37569139215}"/>
              </a:ext>
            </a:extLst>
          </p:cNvPr>
          <p:cNvSpPr txBox="1">
            <a:spLocks/>
          </p:cNvSpPr>
          <p:nvPr/>
        </p:nvSpPr>
        <p:spPr>
          <a:xfrm>
            <a:off x="0" y="3810000"/>
            <a:ext cx="11658600" cy="144780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e-NP" sz="6000">
                <a:solidFill>
                  <a:srgbClr val="FF0000"/>
                </a:solidFill>
                <a:cs typeface="Kalimati" panose="00000400000000000000" pitchFamily="2"/>
              </a:rPr>
              <a:t>धन्यवाद।</a:t>
            </a:r>
            <a:endParaRPr lang="en-US" sz="6000">
              <a:solidFill>
                <a:srgbClr val="FF0000"/>
              </a:solidFill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852596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92095-B681-4996-9B90-BB568BB9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7400"/>
            <a:ext cx="12192000" cy="1905000"/>
          </a:xfrm>
        </p:spPr>
        <p:txBody>
          <a:bodyPr>
            <a:noAutofit/>
          </a:bodyPr>
          <a:lstStyle/>
          <a:p>
            <a:r>
              <a:rPr lang="ne-NP" sz="5400"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गाउँपालिकाको भौतिक तथा वित्तीय प्रगति</a:t>
            </a:r>
            <a:endParaRPr lang="en-US" sz="54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4E1CC8-05B6-4B27-B9B3-3221673C9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3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212D055-96C7-4CCF-9DA8-A1060EF01D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8304636"/>
              </p:ext>
            </p:extLst>
          </p:nvPr>
        </p:nvGraphicFramePr>
        <p:xfrm>
          <a:off x="152401" y="1143000"/>
          <a:ext cx="11887198" cy="52461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92878">
                  <a:extLst>
                    <a:ext uri="{9D8B030D-6E8A-4147-A177-3AD203B41FA5}">
                      <a16:colId xmlns:a16="http://schemas.microsoft.com/office/drawing/2014/main" val="1050556775"/>
                    </a:ext>
                  </a:extLst>
                </a:gridCol>
                <a:gridCol w="2624446">
                  <a:extLst>
                    <a:ext uri="{9D8B030D-6E8A-4147-A177-3AD203B41FA5}">
                      <a16:colId xmlns:a16="http://schemas.microsoft.com/office/drawing/2014/main" val="3905470142"/>
                    </a:ext>
                  </a:extLst>
                </a:gridCol>
                <a:gridCol w="2635473">
                  <a:extLst>
                    <a:ext uri="{9D8B030D-6E8A-4147-A177-3AD203B41FA5}">
                      <a16:colId xmlns:a16="http://schemas.microsoft.com/office/drawing/2014/main" val="2805140044"/>
                    </a:ext>
                  </a:extLst>
                </a:gridCol>
                <a:gridCol w="1841524">
                  <a:extLst>
                    <a:ext uri="{9D8B030D-6E8A-4147-A177-3AD203B41FA5}">
                      <a16:colId xmlns:a16="http://schemas.microsoft.com/office/drawing/2014/main" val="2488579916"/>
                    </a:ext>
                  </a:extLst>
                </a:gridCol>
                <a:gridCol w="2392877">
                  <a:extLst>
                    <a:ext uri="{9D8B030D-6E8A-4147-A177-3AD203B41FA5}">
                      <a16:colId xmlns:a16="http://schemas.microsoft.com/office/drawing/2014/main" val="3714138723"/>
                    </a:ext>
                  </a:extLst>
                </a:gridCol>
              </a:tblGrid>
              <a:tr h="874364"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Kalimati" panose="00000400000000000000" pitchFamily="2"/>
                        </a:rPr>
                        <a:t>खर्च प्रकार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b="0" i="0" u="none" strike="noStrike">
                          <a:solidFill>
                            <a:srgbClr val="000000"/>
                          </a:solidFill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विनियोजित वजेट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खर्च</a:t>
                      </a:r>
                      <a:endParaRPr lang="ne-NP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वित्तीय प्रगति</a:t>
                      </a:r>
                      <a:endParaRPr lang="ne-NP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भौतिक प्रगति</a:t>
                      </a:r>
                      <a:endParaRPr lang="ne-NP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23515"/>
                  </a:ext>
                </a:extLst>
              </a:tr>
              <a:tr h="874364"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u="none" strike="noStrike">
                          <a:effectLst/>
                          <a:cs typeface="Kalimati" panose="00000400000000000000" pitchFamily="2"/>
                        </a:rPr>
                        <a:t>चालु खर्च </a:t>
                      </a:r>
                      <a:endParaRPr lang="ne-NP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31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करोड 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41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21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हजार 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194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25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करोड 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86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63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हजार 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812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82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.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35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प्रतिशत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83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.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47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प्रतिशत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893472"/>
                  </a:ext>
                </a:extLst>
              </a:tr>
              <a:tr h="874364"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u="none" strike="noStrike">
                          <a:effectLst/>
                          <a:cs typeface="Kalimati" panose="00000400000000000000" pitchFamily="2"/>
                        </a:rPr>
                        <a:t>पूँजीगत</a:t>
                      </a:r>
                      <a:endParaRPr lang="ne-NP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19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करोड 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43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49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हजार 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238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17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करोड 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93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99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हजार 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197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92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.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31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प्रतिशत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99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.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43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प्रतिशत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354430"/>
                  </a:ext>
                </a:extLst>
              </a:tr>
              <a:tr h="874364"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u="none" strike="noStrike">
                          <a:effectLst/>
                          <a:cs typeface="Kalimati" panose="00000400000000000000" pitchFamily="2"/>
                        </a:rPr>
                        <a:t>जम्मा</a:t>
                      </a:r>
                      <a:endParaRPr lang="ne-NP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50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करोड 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84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70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हजार 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432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43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करोड 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80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63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हजार 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86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.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15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प्रतिशत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91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.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25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प्रतिशत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771663"/>
                  </a:ext>
                </a:extLst>
              </a:tr>
              <a:tr h="87436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फिर्ता रकम </a:t>
                      </a:r>
                      <a:endParaRPr lang="ne-NP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फिर्ता रकम </a:t>
                      </a:r>
                      <a:endParaRPr lang="ne-NP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3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करोड 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30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52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हजार 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12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8959842"/>
                  </a:ext>
                </a:extLst>
              </a:tr>
              <a:tr h="87436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कम आएको</a:t>
                      </a:r>
                      <a:endParaRPr lang="ne-NP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कम आएको</a:t>
                      </a:r>
                      <a:endParaRPr lang="ne-NP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93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लाख 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99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 हजार </a:t>
                      </a:r>
                      <a:r>
                        <a:rPr lang="en-US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68</a:t>
                      </a:r>
                      <a:r>
                        <a:rPr lang="ne-NP" sz="2400" u="none" strike="noStrike">
                          <a:effectLst/>
                          <a:latin typeface="PCS NEPAL" panose="040B7200000000000000" pitchFamily="82" charset="0"/>
                          <a:cs typeface="Kalimati" panose="00000400000000000000" pitchFamily="2"/>
                        </a:rPr>
                        <a:t>४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PCS NEPAL" panose="040B7200000000000000" pitchFamily="8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6486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8BF31F6-1732-4284-BC47-827E33FEEF4B}"/>
              </a:ext>
            </a:extLst>
          </p:cNvPr>
          <p:cNvSpPr txBox="1"/>
          <p:nvPr/>
        </p:nvSpPr>
        <p:spPr>
          <a:xfrm>
            <a:off x="177801" y="228600"/>
            <a:ext cx="11887198" cy="95410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ne-NP" sz="2800" u="none" strike="noStrike">
                <a:effectLst/>
                <a:cs typeface="Kalimati" panose="00000400000000000000" pitchFamily="2"/>
              </a:rPr>
              <a:t>झिमरुक गाउँपालिकाको आ.व. २०७७/०७८ को भौतिक तथा वित्तीय प्रगति </a:t>
            </a:r>
            <a:endParaRPr lang="ne-NP" sz="28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  <a:cs typeface="Kalimati" panose="00000400000000000000" pitchFamily="2"/>
            </a:endParaRPr>
          </a:p>
          <a:p>
            <a:pPr algn="ctr"/>
            <a:endParaRPr lang="en-US" sz="2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2D3CAE-A27C-4834-98E1-A93485B11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3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92095-B681-4996-9B90-BB568BB9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7400"/>
            <a:ext cx="12192000" cy="1905000"/>
          </a:xfrm>
        </p:spPr>
        <p:txBody>
          <a:bodyPr>
            <a:noAutofit/>
          </a:bodyPr>
          <a:lstStyle/>
          <a:p>
            <a:r>
              <a:rPr lang="ne-NP" sz="5400">
                <a:latin typeface="Kokila" panose="020B0604020202020204" pitchFamily="34" charset="0"/>
                <a:cs typeface="Kokila" panose="020B0604020202020204" pitchFamily="34" charset="0"/>
              </a:rPr>
              <a:t>झिमरुक गाउँपालिकाका वडा अनुसारको आन्तरिक आम्दानी</a:t>
            </a:r>
            <a:endParaRPr lang="en-US" sz="540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4E1CC8-05B6-4B27-B9B3-3221673C9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9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Kokila"/>
        <a:ea typeface=""/>
        <a:cs typeface=""/>
      </a:majorFont>
      <a:minorFont>
        <a:latin typeface="Kokil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1792</TotalTime>
  <Words>3069</Words>
  <Application>Microsoft Office PowerPoint</Application>
  <PresentationFormat>Widescreen</PresentationFormat>
  <Paragraphs>543</Paragraphs>
  <Slides>68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8" baseType="lpstr">
      <vt:lpstr>Calibri</vt:lpstr>
      <vt:lpstr>Kalimati</vt:lpstr>
      <vt:lpstr>Kokila</vt:lpstr>
      <vt:lpstr>Wingdings</vt:lpstr>
      <vt:lpstr>Kitu</vt:lpstr>
      <vt:lpstr>PCS NEPAL</vt:lpstr>
      <vt:lpstr>Arial</vt:lpstr>
      <vt:lpstr>CSIT</vt:lpstr>
      <vt:lpstr>Office Theme</vt:lpstr>
      <vt:lpstr>1_Office Theme</vt:lpstr>
      <vt:lpstr>झिमरुक गाउँपालिका  गाउँ कार्यपालिकाको कार्यालय भ्यागुते,प्युठान </vt:lpstr>
      <vt:lpstr>झिमरुक गाउँपालिका भ्यागुते, प्युठानको संक्षिप्त परिचय </vt:lpstr>
      <vt:lpstr>झिमरुक गाउँपालिकाको नक्सा</vt:lpstr>
      <vt:lpstr>सूचना ,संचार तथा सामाजिक संजालमा झिमरुक गाउँपालिका</vt:lpstr>
      <vt:lpstr>झिमरुक गाउँपालिकाको आन्तरिक आम्दानी</vt:lpstr>
      <vt:lpstr>PowerPoint Presentation</vt:lpstr>
      <vt:lpstr>झिमरुक गाउँपालिकाको भौतिक तथा वित्तीय प्रगति</vt:lpstr>
      <vt:lpstr>PowerPoint Presentation</vt:lpstr>
      <vt:lpstr>झिमरुक गाउँपालिकाका वडा अनुसारको आन्तरिक आम्दानी</vt:lpstr>
      <vt:lpstr>PowerPoint Presentation</vt:lpstr>
      <vt:lpstr>PowerPoint Presentation</vt:lpstr>
      <vt:lpstr>कोभिड एन्टिजिन टेस्ट पछिको नतिजा</vt:lpstr>
      <vt:lpstr>झिमरुक गाउँपालिकामा भएका जम्मा घटना दर्ताहरु</vt:lpstr>
      <vt:lpstr>झिमरुक गाउँपालिकामा दर्ता भएका प्राइभेट फर्म संख्या</vt:lpstr>
      <vt:lpstr>झिमरुक गाउँपालिकाबाट हालसम्म वितरण गरिएका अपाङ्ग परिचय पत्र संख्या</vt:lpstr>
      <vt:lpstr>झिमरुक गाउँपालिकामा हालसम्म दर्ता भएका सहकारी संख्या</vt:lpstr>
      <vt:lpstr>झिमरुक गाउँपालिकाबाट हालसम्म वितरण गरिएका ज्येष्ठ नागरिक परिचय पत्र संख्या</vt:lpstr>
      <vt:lpstr>झिमरुक गाउँपालिकामा भएका जम्मा कर्मचारी संख्या- गाउँपालिका/वडा कार्यालय/ स्वास्थ्य संस्थाहरु समेत</vt:lpstr>
      <vt:lpstr>झिमरुक गाउँपालिकाबाट हालसम्म भएका न्याय निरोपण सम्वन्धी विवरण</vt:lpstr>
      <vt:lpstr>PowerPoint Presentation</vt:lpstr>
      <vt:lpstr>PowerPoint Presentation</vt:lpstr>
      <vt:lpstr>झिमरुक गाउँपालिकाबाट संचालित कार्यक्रमहरुको एकिकृत प्रगति</vt:lpstr>
      <vt:lpstr>झिमरुक गाउँपालिकाबाट संचालित कार्यक्रमहरुको विस्तृत विवरण</vt:lpstr>
      <vt:lpstr>आ.व. २०७७/०७८ का मुख्य मुख्य उपलव्धिहरु</vt:lpstr>
      <vt:lpstr>आ.व. २०७७/०७८ का मुख्य मुख्य उपलव्धिहरु</vt:lpstr>
      <vt:lpstr>आ.व. २०७७/०७८ का मुख्य मुख्य उपलव्धिहरु</vt:lpstr>
      <vt:lpstr>यस आ.व.का मुख्य मुख्य उपलव्धिहरु- क्रमश..</vt:lpstr>
      <vt:lpstr>झिमरुक गाउँपालिकामा भएकाका मुख्य समस्याहरु</vt:lpstr>
      <vt:lpstr>झिमरुक गाउँपालिकामा भएका समस्याहरु</vt:lpstr>
      <vt:lpstr>झिमरुक गाउँपालिकामा भएका  समस्याहरु क्रमश..</vt:lpstr>
      <vt:lpstr>झिमरुक गाउँपालिकामा भएका समस्याहरु- क्रमश..</vt:lpstr>
      <vt:lpstr>झिमरुक गाउँपालिकामा भएकाका मुख्य चुनौतीहरु</vt:lpstr>
      <vt:lpstr>झिमरुक गाउँपालिकामा भएका मुख्य चुनौतीहरु</vt:lpstr>
      <vt:lpstr>झिमरुक गाउँपालिकामा भएका मुख्य चुनौतीहरु क्रमश..</vt:lpstr>
      <vt:lpstr>झिमरुक गाउँपालिकामा भएका मुख्य चुनौतीहरु क्रमश..</vt:lpstr>
      <vt:lpstr>समस्या समाधानमा गरिएका प्रयासहरु</vt:lpstr>
      <vt:lpstr>समस्या समाधानमा गरिएका प्रयासहरु</vt:lpstr>
      <vt:lpstr>समस्या समाधानमा गरिएका प्रयासहरु क्रमश..</vt:lpstr>
      <vt:lpstr>समस्या समाधानमा गरिएका प्रयासहरु - क्रमश..</vt:lpstr>
      <vt:lpstr>झिमरुक गाउँपालिकाबाट आ.व. २०७७/०७८ मा  संचालित मुख्य कार्यक्रमका तस्विरहरु</vt:lpstr>
      <vt:lpstr>झिमरुक गाउँपालिकामा निर्माण सम्पन्न भएको प्रशासकीय भवन,भ्यागुते ४ प्युठान</vt:lpstr>
      <vt:lpstr>PowerPoint Presentation</vt:lpstr>
      <vt:lpstr>उपाध्यक्ष पवित्रा जि.सी. प्रमुख प्रशासकीय अधिकृत कमल प्रसाद भुसाल सहितको टिम भेडा चराउने चउरको अवलोकन गर्दै</vt:lpstr>
      <vt:lpstr>PowerPoint Presentation</vt:lpstr>
      <vt:lpstr>ओखरकोट स्वास्थ्य चौकीलाई मर्मत संभार तथा रंगरोगन गरी झिमरुक कोभिड  अस्थायी अस्पतालको रुपमा प्रयोग गरिएको भवन- झिमरुक ५ ढाँडा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झिमरुक गाउँपालिकामा  १५ शैयाको अस्पताल निर्माण हुने स्थान ढाँडाको स्थलगत  अनुमगन गर्दै गा.पा.अध्यक्ष तिलक वहादुर जि.सी. ,प्र.प्र. अधिकृत कमल प्रसाद भुसाल सहितको टिम</vt:lpstr>
      <vt:lpstr>झिमरुक गाउँपालिकामा वडा नं. २ गडिकोट आलमदेवी मन्दिर अगाडि निर्माण गरिएको सिढी र  गृहेली पार्क </vt:lpstr>
      <vt:lpstr>PowerPoint Presentation</vt:lpstr>
      <vt:lpstr>PowerPoint Presentation</vt:lpstr>
      <vt:lpstr>PowerPoint Presentation</vt:lpstr>
      <vt:lpstr>PowerPoint Presentation</vt:lpstr>
      <vt:lpstr>झिमरुक गा.पा. वडा नं. ८ अन्तर्गत  ढाँड-गब्दी-टिमुरचौर-दिहाल्ना मो.बा.को बास्टारी खण्डमा ग्वाविन जाली लगाउने काम</vt:lpstr>
      <vt:lpstr>मुख्यमन्त्री ग्रामिण विकास तथा रोजगार  कार्यक्रम अन्तर्गत बोयर जातको बोका र मुर्रा जातको रागाँहरु वितरण गर्दै</vt:lpstr>
      <vt:lpstr>PowerPoint Presentation</vt:lpstr>
      <vt:lpstr>यहाँहरुका कुनै जिज्ञासाहरु 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सरूमारानी गाउँपालिका बडडाँडा प्यूठान</dc:title>
  <dc:creator>my pc</dc:creator>
  <cp:lastModifiedBy>Dinesh</cp:lastModifiedBy>
  <cp:revision>282</cp:revision>
  <cp:lastPrinted>2021-12-17T06:30:41Z</cp:lastPrinted>
  <dcterms:created xsi:type="dcterms:W3CDTF">2006-08-16T00:00:00Z</dcterms:created>
  <dcterms:modified xsi:type="dcterms:W3CDTF">2021-12-17T06:39:00Z</dcterms:modified>
</cp:coreProperties>
</file>